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344" r:id="rId2"/>
    <p:sldId id="328" r:id="rId3"/>
    <p:sldId id="331" r:id="rId4"/>
    <p:sldId id="334" r:id="rId5"/>
    <p:sldId id="330" r:id="rId6"/>
    <p:sldId id="379" r:id="rId7"/>
    <p:sldId id="374" r:id="rId8"/>
    <p:sldId id="372" r:id="rId9"/>
    <p:sldId id="336" r:id="rId10"/>
    <p:sldId id="377" r:id="rId11"/>
    <p:sldId id="339" r:id="rId12"/>
    <p:sldId id="387"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AA9E0"/>
    <a:srgbClr val="8CC646"/>
    <a:srgbClr val="808080"/>
    <a:srgbClr val="262262"/>
    <a:srgbClr val="942923"/>
    <a:srgbClr val="24420E"/>
    <a:srgbClr val="7FCDE8"/>
    <a:srgbClr val="F36C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87" autoAdjust="0"/>
    <p:restoredTop sz="94215" autoAdjust="0"/>
  </p:normalViewPr>
  <p:slideViewPr>
    <p:cSldViewPr>
      <p:cViewPr>
        <p:scale>
          <a:sx n="101" d="100"/>
          <a:sy n="101" d="100"/>
        </p:scale>
        <p:origin x="-132" y="-7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5.xml"/><Relationship Id="rId5" Type="http://schemas.openxmlformats.org/officeDocument/2006/relationships/slide" Target="slides/slide4.xml"/><Relationship Id="rId15" Type="http://schemas.openxmlformats.org/officeDocument/2006/relationships/commentAuthors" Target="commentAuthors.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62467"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247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6247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6E169512-738C-48EE-9528-6E25EA25D63F}" type="slidenum">
              <a:rPr lang="en-US"/>
              <a:pPr>
                <a:defRPr/>
              </a:pPr>
              <a:t>‹#›</a:t>
            </a:fld>
            <a:endParaRPr lang="en-US"/>
          </a:p>
        </p:txBody>
      </p:sp>
    </p:spTree>
    <p:extLst>
      <p:ext uri="{BB962C8B-B14F-4D97-AF65-F5344CB8AC3E}">
        <p14:creationId xmlns:p14="http://schemas.microsoft.com/office/powerpoint/2010/main" xmlns="" val="3852262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182688" y="696913"/>
            <a:ext cx="4648200" cy="3486150"/>
          </a:xfrm>
          <a:ln/>
        </p:spPr>
      </p:sp>
      <p:sp>
        <p:nvSpPr>
          <p:cNvPr id="15363" name="Rectangle 3"/>
          <p:cNvSpPr>
            <a:spLocks noGrp="1" noChangeArrowheads="1"/>
          </p:cNvSpPr>
          <p:nvPr>
            <p:ph type="body" idx="1"/>
          </p:nvPr>
        </p:nvSpPr>
        <p:spPr>
          <a:xfrm>
            <a:off x="935038" y="4416425"/>
            <a:ext cx="5140325" cy="4183063"/>
          </a:xfrm>
          <a:noFill/>
          <a:ln/>
        </p:spPr>
        <p:txBody>
          <a:bodyPr/>
          <a:lstStyle/>
          <a:p>
            <a:r>
              <a:rPr lang="en-US" b="1" dirty="0" smtClean="0"/>
              <a:t>Instructions</a:t>
            </a:r>
            <a:r>
              <a:rPr lang="en-US" dirty="0" smtClean="0"/>
              <a:t> </a:t>
            </a:r>
          </a:p>
          <a:p>
            <a:r>
              <a:rPr lang="en-US" dirty="0" smtClean="0"/>
              <a:t>Add your facility’s logo in the center circle.</a:t>
            </a:r>
          </a:p>
          <a:p>
            <a:r>
              <a:rPr lang="en-US" dirty="0" smtClean="0"/>
              <a:t> </a:t>
            </a:r>
          </a:p>
          <a:p>
            <a:r>
              <a:rPr lang="en-US" b="1" dirty="0" smtClean="0"/>
              <a:t>Talking points</a:t>
            </a:r>
          </a:p>
          <a:p>
            <a:r>
              <a:rPr lang="en-US" dirty="0" smtClean="0"/>
              <a:t>Welcome. </a:t>
            </a:r>
          </a:p>
          <a:p>
            <a:r>
              <a:rPr lang="en-US" dirty="0" smtClean="0"/>
              <a:t>We all know that energy is becoming a bigger issue every day.</a:t>
            </a:r>
          </a:p>
          <a:p>
            <a:r>
              <a:rPr lang="en-US" dirty="0" smtClean="0"/>
              <a:t>We want to take some time today to recognize what we’ve been doing right and look at how we can work together to achieve even more this coming year.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84275" y="695325"/>
            <a:ext cx="4649788" cy="3487738"/>
          </a:xfrm>
          <a:ln/>
        </p:spPr>
      </p:sp>
      <p:sp>
        <p:nvSpPr>
          <p:cNvPr id="24579" name="Rectangle 3"/>
          <p:cNvSpPr>
            <a:spLocks noGrp="1" noChangeArrowheads="1"/>
          </p:cNvSpPr>
          <p:nvPr>
            <p:ph type="body" idx="1"/>
          </p:nvPr>
        </p:nvSpPr>
        <p:spPr>
          <a:xfrm>
            <a:off x="935038" y="4418013"/>
            <a:ext cx="5140325" cy="4183062"/>
          </a:xfrm>
          <a:noFill/>
          <a:ln/>
        </p:spPr>
        <p:txBody>
          <a:bodyPr lIns="92291" tIns="46146" rIns="92291" bIns="46146"/>
          <a:lstStyle/>
          <a:p>
            <a:r>
              <a:rPr lang="en-US" b="1" dirty="0" smtClean="0"/>
              <a:t>Talking Points:</a:t>
            </a:r>
          </a:p>
          <a:p>
            <a:r>
              <a:rPr lang="en-US" dirty="0" smtClean="0"/>
              <a:t>We’ll continue to use a number of tools to help us reach our goal. </a:t>
            </a:r>
          </a:p>
          <a:p>
            <a:pPr lvl="1"/>
            <a:r>
              <a:rPr lang="en-US" dirty="0" smtClean="0"/>
              <a:t>We have some great learning tools, such as these toolbox talk cards.</a:t>
            </a:r>
          </a:p>
          <a:p>
            <a:pPr lvl="1"/>
            <a:r>
              <a:rPr lang="en-US" dirty="0" smtClean="0"/>
              <a:t>We have educational materials to remind us of how every system in our facility uses – and can more efficiently use – energy.</a:t>
            </a:r>
          </a:p>
          <a:p>
            <a:pPr lvl="1"/>
            <a:r>
              <a:rPr lang="en-US" dirty="0" smtClean="0"/>
              <a:t>We have </a:t>
            </a:r>
            <a:r>
              <a:rPr lang="en-US" i="1" dirty="0" smtClean="0"/>
              <a:t>[INSERT FACILITY-PRODUCED MATERIALS, WHICH MAY INCLUDE NEWSLETTERS, TRAINING POSTERS, ETC.]</a:t>
            </a:r>
          </a:p>
          <a:p>
            <a:pPr lvl="1"/>
            <a:r>
              <a:rPr lang="en-US" dirty="0" smtClean="0"/>
              <a:t>And, we have each other – a group of committed and knowledgeable employees. </a:t>
            </a:r>
          </a:p>
          <a:p>
            <a:pPr lvl="1"/>
            <a:r>
              <a:rPr lang="en-US" dirty="0" smtClean="0"/>
              <a:t>We all benefit from a more productive and competitive business. And so we can all help ensure that we stay competitive.</a:t>
            </a:r>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Have a stack of comment cards ready to hand out at the presentation. Have audience members offer ideas on the spot that you or an assistant can write down on poster paper.</a:t>
            </a:r>
          </a:p>
          <a:p>
            <a:r>
              <a:rPr lang="en-US" dirty="0" smtClean="0"/>
              <a:t> </a:t>
            </a:r>
          </a:p>
          <a:p>
            <a:r>
              <a:rPr lang="en-US" b="1" dirty="0" smtClean="0"/>
              <a:t>Talking Points:</a:t>
            </a:r>
            <a:endParaRPr lang="en-US" dirty="0" smtClean="0"/>
          </a:p>
          <a:p>
            <a:r>
              <a:rPr lang="en-US" dirty="0" smtClean="0"/>
              <a:t>If you’ve already submitted ideas, THANK YOU! </a:t>
            </a:r>
          </a:p>
          <a:p>
            <a:pPr lvl="1"/>
            <a:r>
              <a:rPr lang="en-US" dirty="0" smtClean="0"/>
              <a:t>Prompt: Discuss a few recently submitted ideas</a:t>
            </a:r>
          </a:p>
          <a:p>
            <a:r>
              <a:rPr lang="en-US" dirty="0" smtClean="0"/>
              <a:t>Remind audience where they can be found, what you will do with them once submitted, etc.</a:t>
            </a:r>
          </a:p>
          <a:p>
            <a:r>
              <a:rPr lang="en-US" dirty="0" smtClean="0"/>
              <a:t>But to reach our goals, we’ll need everyone’s help. </a:t>
            </a:r>
          </a:p>
          <a:p>
            <a:r>
              <a:rPr lang="en-US" dirty="0" smtClean="0"/>
              <a:t>We need your ideas.</a:t>
            </a:r>
          </a:p>
          <a:p>
            <a:r>
              <a:rPr lang="en-US" dirty="0" smtClean="0"/>
              <a:t>If you have a project that you think would help, please share with the energy management team or the energy champion.</a:t>
            </a:r>
          </a:p>
          <a:p>
            <a:r>
              <a:rPr lang="en-US" dirty="0" smtClean="0"/>
              <a:t>Visit the Energy Board regularly to see what other ideas your coworkers have suggested, and what ideas are moving forward.</a:t>
            </a:r>
          </a:p>
          <a:p>
            <a:r>
              <a:rPr lang="en-US" dirty="0" smtClean="0"/>
              <a:t>Most important, let us know how you’re personally thinking about energy as a critical piece of our facility’s success.</a:t>
            </a:r>
          </a:p>
          <a:p>
            <a:endParaRPr lang="en-US" dirty="0" smtClean="0"/>
          </a:p>
          <a:p>
            <a:pPr>
              <a:buFontTx/>
              <a:buChar cha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84275" y="695325"/>
            <a:ext cx="4649788" cy="3487738"/>
          </a:xfrm>
          <a:ln/>
        </p:spPr>
      </p:sp>
      <p:sp>
        <p:nvSpPr>
          <p:cNvPr id="26627" name="Rectangle 3"/>
          <p:cNvSpPr>
            <a:spLocks noGrp="1" noChangeArrowheads="1"/>
          </p:cNvSpPr>
          <p:nvPr>
            <p:ph type="body" idx="1"/>
          </p:nvPr>
        </p:nvSpPr>
        <p:spPr>
          <a:xfrm>
            <a:off x="935038" y="4418013"/>
            <a:ext cx="5140325" cy="4183062"/>
          </a:xfrm>
          <a:noFill/>
          <a:ln/>
        </p:spPr>
        <p:txBody>
          <a:bodyPr/>
          <a:lstStyle/>
          <a:p>
            <a:r>
              <a:rPr lang="en-US" b="1" dirty="0" smtClean="0"/>
              <a:t>Talking Points</a:t>
            </a:r>
            <a:endParaRPr lang="en-US" dirty="0" smtClean="0"/>
          </a:p>
          <a:p>
            <a:r>
              <a:rPr lang="en-US" b="1" dirty="0" smtClean="0"/>
              <a:t>Together, we can achieve great results!</a:t>
            </a:r>
            <a:endParaRPr lang="en-US" dirty="0" smtClean="0"/>
          </a:p>
          <a:p>
            <a:r>
              <a:rPr lang="en-US" dirty="0" smtClean="0"/>
              <a:t>Our goal for this year – save</a:t>
            </a:r>
            <a:r>
              <a:rPr lang="en-US" i="1" dirty="0" smtClean="0"/>
              <a:t> [XX]</a:t>
            </a:r>
            <a:r>
              <a:rPr lang="en-US" dirty="0" smtClean="0"/>
              <a:t> percent!</a:t>
            </a:r>
          </a:p>
          <a:p>
            <a:r>
              <a:rPr lang="en-US" dirty="0" smtClean="0"/>
              <a:t>Thank you all for being here and for all the hard work you’ve done so far. We’re looking forward to even greater results this time next year.</a:t>
            </a:r>
          </a:p>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84275" y="695325"/>
            <a:ext cx="4649788" cy="3487738"/>
          </a:xfrm>
          <a:ln/>
        </p:spPr>
      </p:sp>
      <p:sp>
        <p:nvSpPr>
          <p:cNvPr id="21507" name="Rectangle 3"/>
          <p:cNvSpPr>
            <a:spLocks noGrp="1" noChangeArrowheads="1"/>
          </p:cNvSpPr>
          <p:nvPr>
            <p:ph type="body" idx="1"/>
          </p:nvPr>
        </p:nvSpPr>
        <p:spPr>
          <a:xfrm>
            <a:off x="935038" y="4418013"/>
            <a:ext cx="5140325" cy="4183062"/>
          </a:xfrm>
        </p:spPr>
        <p:txBody>
          <a:bodyPr lIns="92291" tIns="46146" rIns="92291" bIns="46146"/>
          <a:lstStyle/>
          <a:p>
            <a:pPr>
              <a:defRPr/>
            </a:pPr>
            <a:r>
              <a:rPr lang="en-US" b="1" dirty="0" smtClean="0"/>
              <a:t>Talking Points</a:t>
            </a:r>
            <a:endParaRPr lang="en-US" dirty="0" smtClean="0"/>
          </a:p>
          <a:p>
            <a:pPr>
              <a:defRPr/>
            </a:pPr>
            <a:r>
              <a:rPr lang="en-US" dirty="0" smtClean="0"/>
              <a:t>Energy is just as important to our work as safety and quality. </a:t>
            </a:r>
          </a:p>
          <a:p>
            <a:pPr>
              <a:defRPr/>
            </a:pPr>
            <a:r>
              <a:rPr lang="en-US" dirty="0" smtClean="0"/>
              <a:t>Just as we have programs to help us improve our safety and quality, we also have our Continuous Energy Improvement program in place to help us manage energy usage. </a:t>
            </a:r>
          </a:p>
          <a:p>
            <a:pPr>
              <a:defRPr/>
            </a:pPr>
            <a:r>
              <a:rPr lang="en-US" dirty="0" smtClean="0"/>
              <a:t>We’re all working hard to manage energy as we do our jobs.</a:t>
            </a:r>
          </a:p>
          <a:p>
            <a:pPr>
              <a:defRPr/>
            </a:pPr>
            <a:r>
              <a:rPr lang="en-US" dirty="0" smtClean="0"/>
              <a:t>When we think about our priorities, we need to make sure that energy is top-of-mind. </a:t>
            </a:r>
          </a:p>
          <a:p>
            <a:pPr marL="228600" indent="-228600">
              <a:defRP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84275" y="695325"/>
            <a:ext cx="4649788" cy="3487738"/>
          </a:xfrm>
          <a:ln/>
        </p:spPr>
      </p:sp>
      <p:sp>
        <p:nvSpPr>
          <p:cNvPr id="17411" name="Rectangle 3"/>
          <p:cNvSpPr>
            <a:spLocks noGrp="1" noChangeArrowheads="1"/>
          </p:cNvSpPr>
          <p:nvPr>
            <p:ph type="body" idx="1"/>
          </p:nvPr>
        </p:nvSpPr>
        <p:spPr>
          <a:xfrm>
            <a:off x="935038" y="4418013"/>
            <a:ext cx="5140325" cy="4183062"/>
          </a:xfrm>
          <a:noFill/>
          <a:ln/>
        </p:spPr>
        <p:txBody>
          <a:bodyPr lIns="92291" tIns="46146" rIns="92291" bIns="46146"/>
          <a:lstStyle/>
          <a:p>
            <a:r>
              <a:rPr lang="en-US" b="1" dirty="0" smtClean="0"/>
              <a:t>Instructions: </a:t>
            </a:r>
            <a:r>
              <a:rPr lang="en-US" b="1" i="1" dirty="0" smtClean="0"/>
              <a:t>NOTE SPECIAL FORMAT</a:t>
            </a:r>
          </a:p>
          <a:p>
            <a:r>
              <a:rPr lang="en-US" dirty="0" smtClean="0"/>
              <a:t>There are three invisible bullets on this slide.</a:t>
            </a:r>
          </a:p>
          <a:p>
            <a:r>
              <a:rPr lang="en-US" dirty="0" smtClean="0"/>
              <a:t>The first time you hit the advance key, or click your mouse, the first bullet will appear.</a:t>
            </a:r>
          </a:p>
          <a:p>
            <a:r>
              <a:rPr lang="en-US" dirty="0" smtClean="0"/>
              <a:t>When you hit the advance key again, or click your mouse again, the next bullet will appear. </a:t>
            </a:r>
          </a:p>
          <a:p>
            <a:r>
              <a:rPr lang="en-US" dirty="0" smtClean="0"/>
              <a:t>Use the animation function to reveal each bullet, once you’ve given the attendees some time to try and answer the question.</a:t>
            </a:r>
          </a:p>
          <a:p>
            <a:r>
              <a:rPr lang="en-US" dirty="0" smtClean="0"/>
              <a:t> </a:t>
            </a:r>
          </a:p>
          <a:p>
            <a:r>
              <a:rPr lang="en-US" b="1" dirty="0" smtClean="0"/>
              <a:t>Talking Points:</a:t>
            </a:r>
            <a:endParaRPr lang="en-US" dirty="0" smtClean="0"/>
          </a:p>
          <a:p>
            <a:r>
              <a:rPr lang="en-US" dirty="0" smtClean="0"/>
              <a:t>Historically, energy has been cheap in the Northwest and so people rarely worried about it.</a:t>
            </a:r>
          </a:p>
          <a:p>
            <a:r>
              <a:rPr lang="en-US" dirty="0" smtClean="0"/>
              <a:t>Today, energy prices are rising unpredictably, which has a greater effect on our bottom line.</a:t>
            </a:r>
          </a:p>
          <a:p>
            <a:r>
              <a:rPr lang="en-US" dirty="0" smtClean="0"/>
              <a:t>Therefore, it is important to understand and manage our energy costs.</a:t>
            </a:r>
          </a:p>
          <a:p>
            <a:r>
              <a:rPr lang="en-US" dirty="0" smtClean="0"/>
              <a:t>We have started to manage our energy and costs through Continuous Energy Improvement, or our CEI program. </a:t>
            </a:r>
          </a:p>
          <a:p>
            <a:pPr lvl="1"/>
            <a:r>
              <a:rPr lang="en-US" dirty="0" smtClean="0"/>
              <a:t>Has managing energy really helped us?</a:t>
            </a:r>
          </a:p>
          <a:p>
            <a:pPr lvl="1"/>
            <a:r>
              <a:rPr lang="en-US" dirty="0" smtClean="0"/>
              <a:t>We’ll take a look at some improvements.</a:t>
            </a:r>
          </a:p>
          <a:p>
            <a:r>
              <a:rPr lang="en-US" dirty="0" smtClean="0"/>
              <a:t> </a:t>
            </a:r>
          </a:p>
          <a:p>
            <a:r>
              <a:rPr lang="en-US" dirty="0" smtClean="0"/>
              <a:t>Hand out prizes for strong answers and participation.</a:t>
            </a:r>
          </a:p>
          <a:p>
            <a:endParaRPr lang="en-US" dirty="0" smtClean="0"/>
          </a:p>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r>
              <a:rPr lang="en-US" b="1" dirty="0" smtClean="0"/>
              <a:t>Instructions</a:t>
            </a:r>
            <a:r>
              <a:rPr lang="en-US" dirty="0" smtClean="0"/>
              <a:t> </a:t>
            </a:r>
          </a:p>
          <a:p>
            <a:r>
              <a:rPr lang="en-US" dirty="0" smtClean="0"/>
              <a:t>Add the names, roles, and pictures of your energy management team members.</a:t>
            </a:r>
          </a:p>
          <a:p>
            <a:r>
              <a:rPr lang="en-US" dirty="0" smtClean="0"/>
              <a:t> </a:t>
            </a:r>
          </a:p>
          <a:p>
            <a:r>
              <a:rPr lang="en-US" b="1" dirty="0" smtClean="0"/>
              <a:t>Talking Points:</a:t>
            </a:r>
          </a:p>
          <a:p>
            <a:r>
              <a:rPr lang="en-US" dirty="0" smtClean="0"/>
              <a:t>Everyone here does their part to help us save energy and save money. </a:t>
            </a:r>
          </a:p>
          <a:p>
            <a:r>
              <a:rPr lang="en-US" dirty="0" smtClean="0"/>
              <a:t>We’re very lucky here at </a:t>
            </a:r>
            <a:r>
              <a:rPr lang="en-US" i="1" dirty="0" smtClean="0"/>
              <a:t>[Facility Name]</a:t>
            </a:r>
            <a:r>
              <a:rPr lang="en-US" dirty="0" smtClean="0"/>
              <a:t> to have a fantastic energy management team.</a:t>
            </a:r>
          </a:p>
          <a:p>
            <a:r>
              <a:rPr lang="en-US" dirty="0" smtClean="0"/>
              <a:t>I want to make sure we all know who the team is…</a:t>
            </a:r>
          </a:p>
          <a:p>
            <a:pPr lvl="1"/>
            <a:r>
              <a:rPr lang="en-US" dirty="0" smtClean="0"/>
              <a:t>Can our energy team please join me up here?</a:t>
            </a:r>
          </a:p>
          <a:p>
            <a:pPr lvl="1"/>
            <a:r>
              <a:rPr lang="en-US" dirty="0" smtClean="0"/>
              <a:t>Let’s give a round of applause for their extra efforts.</a:t>
            </a: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1184275" y="695325"/>
            <a:ext cx="4649788" cy="3487738"/>
          </a:xfrm>
          <a:ln/>
        </p:spPr>
      </p:sp>
      <p:sp>
        <p:nvSpPr>
          <p:cNvPr id="19459" name="Rectangle 3"/>
          <p:cNvSpPr>
            <a:spLocks noGrp="1" noChangeArrowheads="1"/>
          </p:cNvSpPr>
          <p:nvPr>
            <p:ph type="body" idx="1"/>
          </p:nvPr>
        </p:nvSpPr>
        <p:spPr>
          <a:xfrm>
            <a:off x="935038" y="4418013"/>
            <a:ext cx="5140325" cy="4183062"/>
          </a:xfrm>
          <a:noFill/>
          <a:ln/>
        </p:spPr>
        <p:txBody>
          <a:bodyPr/>
          <a:lstStyle/>
          <a:p>
            <a:r>
              <a:rPr lang="en-US" b="1" dirty="0" smtClean="0"/>
              <a:t>Instructions: </a:t>
            </a:r>
            <a:r>
              <a:rPr lang="en-US" b="1" i="1" dirty="0" smtClean="0"/>
              <a:t>NOTE SPECIAL FORMAT</a:t>
            </a:r>
            <a:endParaRPr lang="en-US" b="1" dirty="0" smtClean="0"/>
          </a:p>
          <a:p>
            <a:r>
              <a:rPr lang="en-US" dirty="0" smtClean="0"/>
              <a:t>Reveal only the question, at first. See if you can get attendees to guess the total annual dollar savings. If no</a:t>
            </a:r>
            <a:r>
              <a:rPr lang="en-US" baseline="0" dirty="0" smtClean="0"/>
              <a:t> </a:t>
            </a:r>
            <a:r>
              <a:rPr lang="en-US" dirty="0" smtClean="0"/>
              <a:t>one guesses right, reveal the savings.</a:t>
            </a:r>
          </a:p>
          <a:p>
            <a:r>
              <a:rPr lang="en-US" dirty="0" smtClean="0"/>
              <a:t> </a:t>
            </a:r>
          </a:p>
          <a:p>
            <a:r>
              <a:rPr lang="en-US" b="1" dirty="0" smtClean="0"/>
              <a:t>Talking Points:</a:t>
            </a:r>
            <a:endParaRPr lang="en-US" dirty="0" smtClean="0"/>
          </a:p>
          <a:p>
            <a:r>
              <a:rPr lang="en-US" dirty="0" smtClean="0"/>
              <a:t>Back in </a:t>
            </a:r>
            <a:r>
              <a:rPr lang="en-US" i="1" dirty="0" smtClean="0"/>
              <a:t>[mm/</a:t>
            </a:r>
            <a:r>
              <a:rPr lang="en-US" i="1" dirty="0" err="1" smtClean="0"/>
              <a:t>yyyy</a:t>
            </a:r>
            <a:r>
              <a:rPr lang="en-US" i="1" dirty="0" smtClean="0"/>
              <a:t>],</a:t>
            </a:r>
            <a:r>
              <a:rPr lang="en-US" dirty="0" smtClean="0"/>
              <a:t> we performed an energy</a:t>
            </a:r>
            <a:r>
              <a:rPr lang="en-US" baseline="0" dirty="0" smtClean="0"/>
              <a:t> self audit at our facility</a:t>
            </a:r>
            <a:r>
              <a:rPr lang="en-US" dirty="0" smtClean="0"/>
              <a:t>.</a:t>
            </a:r>
          </a:p>
          <a:p>
            <a:r>
              <a:rPr lang="en-US" dirty="0" smtClean="0"/>
              <a:t>That assessment gave us a clear picture of where we could improve and where we were doing well.</a:t>
            </a:r>
          </a:p>
          <a:p>
            <a:r>
              <a:rPr lang="en-US" dirty="0" smtClean="0"/>
              <a:t>It also gave us the chance to set a baseline so that we could measure our progress every year.</a:t>
            </a:r>
          </a:p>
          <a:p>
            <a:r>
              <a:rPr lang="en-US" dirty="0" smtClean="0"/>
              <a:t>I’m proud to share with you all that in the past year, we saved </a:t>
            </a:r>
            <a:r>
              <a:rPr lang="en-US" i="1" dirty="0" smtClean="0"/>
              <a:t>[XX]</a:t>
            </a:r>
            <a:r>
              <a:rPr lang="en-US" dirty="0" smtClean="0"/>
              <a:t> </a:t>
            </a:r>
            <a:r>
              <a:rPr lang="en-US" dirty="0" err="1" smtClean="0"/>
              <a:t>kWH</a:t>
            </a:r>
            <a:r>
              <a:rPr lang="en-US" dirty="0" smtClean="0"/>
              <a:t> and </a:t>
            </a:r>
            <a:r>
              <a:rPr lang="en-US" i="1" dirty="0" smtClean="0"/>
              <a:t>[XX]</a:t>
            </a:r>
            <a:r>
              <a:rPr lang="en-US" dirty="0" smtClean="0"/>
              <a:t> dollars thanks to everyone’s commitment to looking for ways to save energy.</a:t>
            </a:r>
          </a:p>
          <a:p>
            <a:r>
              <a:rPr lang="en-US" dirty="0" smtClean="0"/>
              <a:t>It also started us on our journey of</a:t>
            </a:r>
            <a:r>
              <a:rPr lang="en-US" baseline="0" dirty="0" smtClean="0"/>
              <a:t> continuous energy improvement</a:t>
            </a:r>
            <a:r>
              <a:rPr lang="en-US" dirty="0" smtClean="0"/>
              <a:t>…</a:t>
            </a:r>
          </a:p>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r>
              <a:rPr lang="en-US" b="1" dirty="0" smtClean="0"/>
              <a:t>Instructions:</a:t>
            </a:r>
          </a:p>
          <a:p>
            <a:r>
              <a:rPr lang="en-US" dirty="0" smtClean="0"/>
              <a:t>Work with you</a:t>
            </a:r>
            <a:r>
              <a:rPr lang="en-US" baseline="0" dirty="0" smtClean="0"/>
              <a:t>r energy team to p</a:t>
            </a:r>
            <a:r>
              <a:rPr lang="en-US" dirty="0" smtClean="0"/>
              <a:t>repare ideas for answers that you can use in your talking points. </a:t>
            </a:r>
          </a:p>
          <a:p>
            <a:endParaRPr lang="en-US" dirty="0" smtClean="0"/>
          </a:p>
          <a:p>
            <a:r>
              <a:rPr lang="en-US" b="1" dirty="0" smtClean="0"/>
              <a:t>Talking Points:</a:t>
            </a:r>
          </a:p>
          <a:p>
            <a:r>
              <a:rPr lang="en-US" dirty="0" smtClean="0"/>
              <a:t>Some prompts/answers could include:</a:t>
            </a:r>
          </a:p>
          <a:p>
            <a:r>
              <a:rPr lang="en-US" dirty="0" smtClean="0"/>
              <a:t>Employee ownership and awareness drive energy savings.</a:t>
            </a:r>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r>
              <a:rPr lang="en-US" b="1" dirty="0" smtClean="0"/>
              <a:t>Instructions:</a:t>
            </a:r>
            <a:r>
              <a:rPr lang="en-US" dirty="0" smtClean="0"/>
              <a:t> </a:t>
            </a:r>
            <a:r>
              <a:rPr lang="en-US" b="1" i="1" dirty="0" smtClean="0"/>
              <a:t>NOTE SPECIAL FORMAT</a:t>
            </a:r>
            <a:r>
              <a:rPr lang="en-US" i="1" dirty="0" smtClean="0"/>
              <a:t>:</a:t>
            </a:r>
            <a:r>
              <a:rPr lang="en-US" dirty="0" smtClean="0"/>
              <a:t> </a:t>
            </a:r>
          </a:p>
          <a:p>
            <a:r>
              <a:rPr lang="en-US" dirty="0" smtClean="0"/>
              <a:t>Click your mouse or hit the next key to play the animation built into the slide. Before presenting, add specific examples of success in each area to this notes section. Review</a:t>
            </a:r>
            <a:r>
              <a:rPr lang="en-US" baseline="0" dirty="0" smtClean="0"/>
              <a:t> that CEI operates across </a:t>
            </a:r>
            <a:r>
              <a:rPr lang="en-US" i="1" baseline="0" dirty="0" smtClean="0"/>
              <a:t>Organizational Structure, People, Manufacturing Systems, and Measurement</a:t>
            </a:r>
            <a:r>
              <a:rPr lang="en-US" baseline="0" dirty="0" smtClean="0"/>
              <a:t>. </a:t>
            </a:r>
            <a:r>
              <a:rPr lang="en-US" dirty="0" smtClean="0"/>
              <a:t>Ask for additional audience suggestions and examples as to how your facility is making progress in each area</a:t>
            </a:r>
            <a:r>
              <a:rPr lang="en-US" baseline="0" dirty="0" smtClean="0"/>
              <a:t> before sharing what you’ve written down.</a:t>
            </a:r>
            <a:endParaRPr lang="en-US" dirty="0" smtClean="0"/>
          </a:p>
          <a:p>
            <a:r>
              <a:rPr lang="en-US" dirty="0" smtClean="0"/>
              <a:t> </a:t>
            </a:r>
          </a:p>
          <a:p>
            <a:r>
              <a:rPr lang="en-US" b="1" dirty="0" smtClean="0"/>
              <a:t>Talking Points:</a:t>
            </a:r>
            <a:endParaRPr lang="en-US" dirty="0" smtClean="0"/>
          </a:p>
          <a:p>
            <a:r>
              <a:rPr lang="en-US" dirty="0" smtClean="0"/>
              <a:t>First, let’s take a look at our </a:t>
            </a:r>
            <a:r>
              <a:rPr lang="en-US" i="1" dirty="0" smtClean="0"/>
              <a:t>Organizational Structure</a:t>
            </a:r>
            <a:r>
              <a:rPr lang="en-US" dirty="0" smtClean="0"/>
              <a:t>. This facility’s leadership is committed to managing energy and being efficient</a:t>
            </a:r>
            <a:r>
              <a:rPr lang="en-US" baseline="0" dirty="0" smtClean="0"/>
              <a:t> and will keep trying to support our efforts by allocating time and resources as it makes sense.</a:t>
            </a:r>
            <a:endParaRPr lang="en-US" dirty="0" smtClean="0"/>
          </a:p>
          <a:p>
            <a:r>
              <a:rPr lang="en-US" dirty="0" smtClean="0"/>
              <a:t>Next, let’s look at </a:t>
            </a:r>
            <a:r>
              <a:rPr lang="en-US" i="1" dirty="0" smtClean="0"/>
              <a:t>People.</a:t>
            </a:r>
            <a:r>
              <a:rPr lang="en-US" dirty="0" smtClean="0"/>
              <a:t> Who can give me an example of how our knowledgeable</a:t>
            </a:r>
            <a:r>
              <a:rPr lang="en-US" baseline="0" dirty="0" smtClean="0"/>
              <a:t> employees </a:t>
            </a:r>
            <a:r>
              <a:rPr lang="en-US" dirty="0" smtClean="0"/>
              <a:t>are contributing to energy efficiency? </a:t>
            </a:r>
          </a:p>
          <a:p>
            <a:pPr lvl="1"/>
            <a:r>
              <a:rPr lang="en-US" dirty="0" smtClean="0"/>
              <a:t>Prompts could include:</a:t>
            </a:r>
          </a:p>
          <a:p>
            <a:pPr lvl="2"/>
            <a:r>
              <a:rPr lang="en-US" dirty="0" smtClean="0"/>
              <a:t>What about employee training? </a:t>
            </a:r>
          </a:p>
          <a:p>
            <a:pPr lvl="2"/>
            <a:r>
              <a:rPr lang="en-US" dirty="0" smtClean="0"/>
              <a:t>Other ways folks are getting involved?</a:t>
            </a:r>
          </a:p>
          <a:p>
            <a:r>
              <a:rPr lang="en-US" dirty="0" smtClean="0"/>
              <a:t>Now let’s take a look at </a:t>
            </a:r>
            <a:r>
              <a:rPr lang="en-US" i="1" dirty="0" smtClean="0"/>
              <a:t>Manufacturing Systems</a:t>
            </a:r>
            <a:r>
              <a:rPr lang="en-US" dirty="0" smtClean="0"/>
              <a:t>. We’re talking here about our equipment and how we interact with it, right? So what steps are people taking to make our systems more efficient?</a:t>
            </a:r>
          </a:p>
          <a:p>
            <a:pPr lvl="1"/>
            <a:r>
              <a:rPr lang="en-US" dirty="0" smtClean="0"/>
              <a:t>Prompts could include:</a:t>
            </a:r>
          </a:p>
          <a:p>
            <a:pPr lvl="2"/>
            <a:r>
              <a:rPr lang="en-US" dirty="0" smtClean="0"/>
              <a:t>Any repair or tag programs we could add to the list?</a:t>
            </a:r>
          </a:p>
          <a:p>
            <a:pPr lvl="2"/>
            <a:r>
              <a:rPr lang="en-US" dirty="0" smtClean="0"/>
              <a:t>Any upgrade projects to share?</a:t>
            </a:r>
          </a:p>
          <a:p>
            <a:r>
              <a:rPr lang="en-US" dirty="0" smtClean="0"/>
              <a:t>Moving on, let’s take a look at Measurement. How are we keeping track of our improvements?</a:t>
            </a:r>
          </a:p>
          <a:p>
            <a:pPr lvl="1"/>
            <a:r>
              <a:rPr lang="en-US" dirty="0" smtClean="0"/>
              <a:t>Prompts could include:</a:t>
            </a:r>
          </a:p>
          <a:p>
            <a:pPr lvl="2"/>
            <a:r>
              <a:rPr lang="en-US" dirty="0" smtClean="0"/>
              <a:t>Can anyone name a Key Performance Indicator?</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r>
              <a:rPr lang="en-US" b="1" dirty="0" smtClean="0"/>
              <a:t>Talking Points:</a:t>
            </a:r>
            <a:endParaRPr lang="en-US" dirty="0" smtClean="0"/>
          </a:p>
          <a:p>
            <a:r>
              <a:rPr lang="en-US" dirty="0" smtClean="0"/>
              <a:t>Most of you are familiar with our continuous energy improvement process, CEI. </a:t>
            </a:r>
          </a:p>
          <a:p>
            <a:r>
              <a:rPr lang="en-US" dirty="0" smtClean="0"/>
              <a:t>I want you to keep in mind that it really is a process, and we’ll be better at it in a year than we are now, just like we are better at thinking about and acting on energy efficiency than we were a year ago. </a:t>
            </a:r>
          </a:p>
          <a:p>
            <a:r>
              <a:rPr lang="en-US" dirty="0" smtClean="0"/>
              <a:t>Let’s review the ways CEI helps us be a better, more productive and more competitive facility. </a:t>
            </a:r>
          </a:p>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r>
              <a:rPr lang="en-US" b="1" dirty="0" smtClean="0"/>
              <a:t>Talking Points:</a:t>
            </a:r>
            <a:endParaRPr lang="en-US" dirty="0" smtClean="0"/>
          </a:p>
          <a:p>
            <a:r>
              <a:rPr lang="en-US" dirty="0" smtClean="0"/>
              <a:t>Now that we know how great a job we’ve been doing, we can take a look at how much better we want to be in a year.</a:t>
            </a:r>
          </a:p>
          <a:p>
            <a:r>
              <a:rPr lang="en-US" dirty="0" smtClean="0"/>
              <a:t>We’re looking at a few different goals…</a:t>
            </a:r>
          </a:p>
          <a:p>
            <a:pPr lvl="1"/>
            <a:r>
              <a:rPr lang="en-US" dirty="0" smtClean="0"/>
              <a:t>Training</a:t>
            </a:r>
          </a:p>
          <a:p>
            <a:pPr lvl="2"/>
            <a:r>
              <a:rPr lang="en-US" dirty="0" smtClean="0"/>
              <a:t>We want to ensure staff have knowledge necessary to operate systems efficiently, and to identify inefficiency where it occurs.</a:t>
            </a:r>
          </a:p>
          <a:p>
            <a:pPr lvl="2"/>
            <a:r>
              <a:rPr lang="en-US" dirty="0" smtClean="0"/>
              <a:t>What technical skills can we improve – specifically in energy efficiency?</a:t>
            </a:r>
          </a:p>
          <a:p>
            <a:pPr lvl="1"/>
            <a:r>
              <a:rPr lang="en-US" dirty="0" smtClean="0"/>
              <a:t>Key Performance Indicators</a:t>
            </a:r>
          </a:p>
          <a:p>
            <a:pPr lvl="2"/>
            <a:r>
              <a:rPr lang="en-US" dirty="0" smtClean="0"/>
              <a:t>We want to track metrics to ensure we are running efficiently:</a:t>
            </a:r>
          </a:p>
          <a:p>
            <a:pPr lvl="2"/>
            <a:r>
              <a:rPr lang="en-US" dirty="0" smtClean="0"/>
              <a:t>Daily kWh and </a:t>
            </a:r>
            <a:r>
              <a:rPr lang="en-US" dirty="0" err="1" smtClean="0"/>
              <a:t>therms</a:t>
            </a:r>
            <a:r>
              <a:rPr lang="en-US" dirty="0" smtClean="0"/>
              <a:t> per unit</a:t>
            </a:r>
          </a:p>
          <a:p>
            <a:pPr lvl="2"/>
            <a:r>
              <a:rPr lang="en-US" dirty="0" smtClean="0"/>
              <a:t>Monthly BTU/per</a:t>
            </a:r>
            <a:r>
              <a:rPr lang="en-US" baseline="0" dirty="0" smtClean="0"/>
              <a:t> unit </a:t>
            </a:r>
            <a:r>
              <a:rPr lang="en-US" dirty="0" smtClean="0"/>
              <a:t>(used for energy goal)</a:t>
            </a:r>
          </a:p>
          <a:p>
            <a:pPr lvl="2"/>
            <a:r>
              <a:rPr lang="en-US" dirty="0" smtClean="0"/>
              <a:t>We’re developing others where applicable.</a:t>
            </a:r>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rgbClr val="26226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000">
                <a:solidFill>
                  <a:srgbClr val="262262"/>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47800"/>
            <a:ext cx="2057400" cy="46783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47800"/>
            <a:ext cx="6019800" cy="4678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a:prstGeom prst="rect">
            <a:avLst/>
          </a:prstGeom>
        </p:spPr>
        <p:txBody>
          <a:bodyPr/>
          <a:lstStyle/>
          <a:p>
            <a:pPr lvl="0"/>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2000" b="1" cap="all">
                <a:solidFill>
                  <a:srgbClr val="262262"/>
                </a:solidFill>
                <a:latin typeface="+mn-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4400">
                <a:solidFill>
                  <a:srgbClr val="26226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lstStyle>
            <a:lvl1pPr algn="l">
              <a:defRPr sz="2000" b="1">
                <a:solidFill>
                  <a:srgbClr val="26226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447799"/>
            <a:ext cx="5486400" cy="32797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9" name="Picture 8"/>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8521890" y="6172200"/>
            <a:ext cx="469622" cy="539394"/>
          </a:xfrm>
          <a:prstGeom prst="rect">
            <a:avLst/>
          </a:prstGeom>
        </p:spPr>
      </p:pic>
      <p:cxnSp>
        <p:nvCxnSpPr>
          <p:cNvPr id="10" name="Straight Connector 9"/>
          <p:cNvCxnSpPr/>
          <p:nvPr userDrawn="1"/>
        </p:nvCxnSpPr>
        <p:spPr>
          <a:xfrm>
            <a:off x="0" y="1295400"/>
            <a:ext cx="9144000" cy="0"/>
          </a:xfrm>
          <a:prstGeom prst="line">
            <a:avLst/>
          </a:prstGeom>
          <a:ln w="38100">
            <a:solidFill>
              <a:srgbClr val="8CC646"/>
            </a:solidFill>
            <a:prstDash val="sysDot"/>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3200">
          <a:solidFill>
            <a:schemeClr val="bg1"/>
          </a:solidFill>
          <a:latin typeface="Arial" charset="0"/>
          <a:ea typeface="+mj-ea"/>
          <a:cs typeface="+mj-cs"/>
        </a:defRPr>
      </a:lvl1pPr>
      <a:lvl2pPr algn="ctr" rtl="0" eaLnBrk="0" fontAlgn="base" hangingPunct="0">
        <a:spcBef>
          <a:spcPct val="0"/>
        </a:spcBef>
        <a:spcAft>
          <a:spcPct val="0"/>
        </a:spcAft>
        <a:defRPr sz="3200">
          <a:solidFill>
            <a:schemeClr val="bg1"/>
          </a:solidFill>
          <a:latin typeface="Arial" charset="0"/>
        </a:defRPr>
      </a:lvl2pPr>
      <a:lvl3pPr algn="ctr" rtl="0" eaLnBrk="0" fontAlgn="base" hangingPunct="0">
        <a:spcBef>
          <a:spcPct val="0"/>
        </a:spcBef>
        <a:spcAft>
          <a:spcPct val="0"/>
        </a:spcAft>
        <a:defRPr sz="3200">
          <a:solidFill>
            <a:schemeClr val="bg1"/>
          </a:solidFill>
          <a:latin typeface="Arial" charset="0"/>
        </a:defRPr>
      </a:lvl3pPr>
      <a:lvl4pPr algn="ctr" rtl="0" eaLnBrk="0" fontAlgn="base" hangingPunct="0">
        <a:spcBef>
          <a:spcPct val="0"/>
        </a:spcBef>
        <a:spcAft>
          <a:spcPct val="0"/>
        </a:spcAft>
        <a:defRPr sz="3200">
          <a:solidFill>
            <a:schemeClr val="bg1"/>
          </a:solidFill>
          <a:latin typeface="Arial" charset="0"/>
        </a:defRPr>
      </a:lvl4pPr>
      <a:lvl5pPr algn="ctr" rtl="0" eaLnBrk="0" fontAlgn="base" hangingPunct="0">
        <a:spcBef>
          <a:spcPct val="0"/>
        </a:spcBef>
        <a:spcAft>
          <a:spcPct val="0"/>
        </a:spcAft>
        <a:defRPr sz="3200">
          <a:solidFill>
            <a:schemeClr val="bg1"/>
          </a:solidFill>
          <a:latin typeface="Arial" charset="0"/>
        </a:defRPr>
      </a:lvl5pPr>
      <a:lvl6pPr marL="457200" algn="ctr" rtl="0" fontAlgn="base">
        <a:spcBef>
          <a:spcPct val="0"/>
        </a:spcBef>
        <a:spcAft>
          <a:spcPct val="0"/>
        </a:spcAft>
        <a:defRPr sz="3600">
          <a:solidFill>
            <a:schemeClr val="bg1"/>
          </a:solidFill>
          <a:latin typeface="Century Gothic" pitchFamily="34" charset="0"/>
        </a:defRPr>
      </a:lvl6pPr>
      <a:lvl7pPr marL="914400" algn="ctr" rtl="0" fontAlgn="base">
        <a:spcBef>
          <a:spcPct val="0"/>
        </a:spcBef>
        <a:spcAft>
          <a:spcPct val="0"/>
        </a:spcAft>
        <a:defRPr sz="3600">
          <a:solidFill>
            <a:schemeClr val="bg1"/>
          </a:solidFill>
          <a:latin typeface="Century Gothic" pitchFamily="34" charset="0"/>
        </a:defRPr>
      </a:lvl7pPr>
      <a:lvl8pPr marL="1371600" algn="ctr" rtl="0" fontAlgn="base">
        <a:spcBef>
          <a:spcPct val="0"/>
        </a:spcBef>
        <a:spcAft>
          <a:spcPct val="0"/>
        </a:spcAft>
        <a:defRPr sz="3600">
          <a:solidFill>
            <a:schemeClr val="bg1"/>
          </a:solidFill>
          <a:latin typeface="Century Gothic" pitchFamily="34" charset="0"/>
        </a:defRPr>
      </a:lvl8pPr>
      <a:lvl9pPr marL="1828800" algn="ctr" rtl="0" fontAlgn="base">
        <a:spcBef>
          <a:spcPct val="0"/>
        </a:spcBef>
        <a:spcAft>
          <a:spcPct val="0"/>
        </a:spcAft>
        <a:defRPr sz="3600">
          <a:solidFill>
            <a:schemeClr val="bg1"/>
          </a:solidFill>
          <a:latin typeface="Century Gothic" pitchFamily="34" charset="0"/>
        </a:defRPr>
      </a:lvl9pPr>
    </p:titleStyle>
    <p:bodyStyle>
      <a:lvl1pPr marL="342900" indent="-342900" algn="l" rtl="0" eaLnBrk="0" fontAlgn="base" hangingPunct="0">
        <a:spcBef>
          <a:spcPct val="20000"/>
        </a:spcBef>
        <a:spcAft>
          <a:spcPct val="0"/>
        </a:spcAft>
        <a:buClr>
          <a:srgbClr val="8CC646"/>
        </a:buClr>
        <a:buFont typeface="Wingdings" pitchFamily="2" charset="2"/>
        <a:buChar char="§"/>
        <a:defRPr sz="3200">
          <a:solidFill>
            <a:srgbClr val="666666"/>
          </a:solidFill>
          <a:latin typeface="+mn-lt"/>
          <a:ea typeface="+mn-ea"/>
          <a:cs typeface="+mn-cs"/>
        </a:defRPr>
      </a:lvl1pPr>
      <a:lvl2pPr marL="742950" indent="-285750" algn="l" rtl="0" eaLnBrk="0" fontAlgn="base" hangingPunct="0">
        <a:spcBef>
          <a:spcPct val="20000"/>
        </a:spcBef>
        <a:spcAft>
          <a:spcPct val="0"/>
        </a:spcAft>
        <a:buClr>
          <a:srgbClr val="8CC646"/>
        </a:buClr>
        <a:buSzPct val="90000"/>
        <a:buFont typeface="Wingdings" pitchFamily="2" charset="2"/>
        <a:buChar char="§"/>
        <a:defRPr sz="2800">
          <a:solidFill>
            <a:srgbClr val="666666"/>
          </a:solidFill>
          <a:latin typeface="+mn-lt"/>
        </a:defRPr>
      </a:lvl2pPr>
      <a:lvl3pPr marL="1143000" indent="-228600" algn="l" rtl="0" eaLnBrk="0" fontAlgn="base" hangingPunct="0">
        <a:spcBef>
          <a:spcPct val="20000"/>
        </a:spcBef>
        <a:spcAft>
          <a:spcPct val="0"/>
        </a:spcAft>
        <a:buClr>
          <a:srgbClr val="8CC646"/>
        </a:buClr>
        <a:buSzPct val="80000"/>
        <a:buFont typeface="Wingdings" pitchFamily="2" charset="2"/>
        <a:buChar char="§"/>
        <a:defRPr sz="2400">
          <a:solidFill>
            <a:srgbClr val="666666"/>
          </a:solidFill>
          <a:latin typeface="+mn-lt"/>
        </a:defRPr>
      </a:lvl3pPr>
      <a:lvl4pPr marL="1600200" indent="-228600" algn="l" rtl="0" eaLnBrk="0" fontAlgn="base" hangingPunct="0">
        <a:spcBef>
          <a:spcPct val="20000"/>
        </a:spcBef>
        <a:spcAft>
          <a:spcPct val="0"/>
        </a:spcAft>
        <a:buClr>
          <a:srgbClr val="8CC646"/>
        </a:buClr>
        <a:buSzPct val="70000"/>
        <a:buFont typeface="Wingdings" pitchFamily="2" charset="2"/>
        <a:buChar char="§"/>
        <a:defRPr sz="2000">
          <a:solidFill>
            <a:srgbClr val="666666"/>
          </a:solidFill>
          <a:latin typeface="+mn-lt"/>
        </a:defRPr>
      </a:lvl4pPr>
      <a:lvl5pPr marL="2057400" indent="-228600" algn="l" rtl="0" eaLnBrk="0" fontAlgn="base" hangingPunct="0">
        <a:spcBef>
          <a:spcPct val="20000"/>
        </a:spcBef>
        <a:spcAft>
          <a:spcPct val="0"/>
        </a:spcAft>
        <a:buClr>
          <a:srgbClr val="8CC646"/>
        </a:buClr>
        <a:buSzPct val="60000"/>
        <a:buFont typeface="Wingdings" pitchFamily="2" charset="2"/>
        <a:buChar char="§"/>
        <a:defRPr sz="2000">
          <a:solidFill>
            <a:srgbClr val="666666"/>
          </a:solidFill>
          <a:latin typeface="+mn-lt"/>
        </a:defRPr>
      </a:lvl5pPr>
      <a:lvl6pPr marL="2514600" indent="-228600" algn="l" rtl="0" fontAlgn="base">
        <a:spcBef>
          <a:spcPct val="20000"/>
        </a:spcBef>
        <a:spcAft>
          <a:spcPct val="0"/>
        </a:spcAft>
        <a:buChar char="»"/>
        <a:defRPr sz="2000">
          <a:solidFill>
            <a:srgbClr val="808080"/>
          </a:solidFill>
          <a:latin typeface="+mn-lt"/>
        </a:defRPr>
      </a:lvl6pPr>
      <a:lvl7pPr marL="2971800" indent="-228600" algn="l" rtl="0" fontAlgn="base">
        <a:spcBef>
          <a:spcPct val="20000"/>
        </a:spcBef>
        <a:spcAft>
          <a:spcPct val="0"/>
        </a:spcAft>
        <a:buChar char="»"/>
        <a:defRPr sz="2000">
          <a:solidFill>
            <a:srgbClr val="808080"/>
          </a:solidFill>
          <a:latin typeface="+mn-lt"/>
        </a:defRPr>
      </a:lvl7pPr>
      <a:lvl8pPr marL="3429000" indent="-228600" algn="l" rtl="0" fontAlgn="base">
        <a:spcBef>
          <a:spcPct val="20000"/>
        </a:spcBef>
        <a:spcAft>
          <a:spcPct val="0"/>
        </a:spcAft>
        <a:buChar char="»"/>
        <a:defRPr sz="2000">
          <a:solidFill>
            <a:srgbClr val="808080"/>
          </a:solidFill>
          <a:latin typeface="+mn-lt"/>
        </a:defRPr>
      </a:lvl8pPr>
      <a:lvl9pPr marL="3886200" indent="-228600" algn="l" rtl="0" fontAlgn="base">
        <a:spcBef>
          <a:spcPct val="20000"/>
        </a:spcBef>
        <a:spcAft>
          <a:spcPct val="0"/>
        </a:spcAft>
        <a:buChar char="»"/>
        <a:defRPr sz="2000">
          <a:solidFill>
            <a:srgbClr val="80808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 Box 11"/>
          <p:cNvSpPr txBox="1">
            <a:spLocks noChangeArrowheads="1"/>
          </p:cNvSpPr>
          <p:nvPr/>
        </p:nvSpPr>
        <p:spPr bwMode="auto">
          <a:xfrm>
            <a:off x="336550" y="6270625"/>
            <a:ext cx="3200400" cy="244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0" fontAlgn="base" hangingPunct="0">
              <a:spcBef>
                <a:spcPct val="50000"/>
              </a:spcBef>
              <a:spcAft>
                <a:spcPct val="0"/>
              </a:spcAft>
              <a:defRPr/>
            </a:pPr>
            <a:r>
              <a:rPr lang="en-US" sz="1000" smtClean="0">
                <a:solidFill>
                  <a:srgbClr val="28A8E0"/>
                </a:solidFill>
                <a:ea typeface="ＭＳ Ｐゴシック" pitchFamily="34" charset="-128"/>
              </a:rPr>
              <a:t>NORTHWEST ENERGY EFFICIENCY ALLIANCE </a:t>
            </a:r>
          </a:p>
        </p:txBody>
      </p:sp>
      <p:pic>
        <p:nvPicPr>
          <p:cNvPr id="16" name="Picture 15" descr="strip1.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943100"/>
            <a:ext cx="9144000" cy="2584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Picture 16" descr="100708_NEEA_logo_final_01.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342900"/>
            <a:ext cx="2201863" cy="144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TextBox 17"/>
          <p:cNvSpPr txBox="1">
            <a:spLocks noChangeArrowheads="1"/>
          </p:cNvSpPr>
          <p:nvPr/>
        </p:nvSpPr>
        <p:spPr bwMode="auto">
          <a:xfrm>
            <a:off x="381000" y="4229100"/>
            <a:ext cx="75438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US" sz="2400" b="1" dirty="0" smtClean="0">
                <a:solidFill>
                  <a:srgbClr val="262262"/>
                </a:solidFill>
              </a:rPr>
              <a:t>Managing Our Energy:</a:t>
            </a:r>
          </a:p>
        </p:txBody>
      </p:sp>
      <p:sp>
        <p:nvSpPr>
          <p:cNvPr id="19" name="TextBox 18"/>
          <p:cNvSpPr txBox="1">
            <a:spLocks noChangeArrowheads="1"/>
          </p:cNvSpPr>
          <p:nvPr/>
        </p:nvSpPr>
        <p:spPr bwMode="auto">
          <a:xfrm>
            <a:off x="381000" y="5143500"/>
            <a:ext cx="61722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smtClean="0">
                <a:solidFill>
                  <a:srgbClr val="8CC646"/>
                </a:solidFill>
                <a:latin typeface="+mn-lt"/>
              </a:rPr>
              <a:t>Staying Energy Smart!</a:t>
            </a:r>
          </a:p>
        </p:txBody>
      </p:sp>
      <p:sp>
        <p:nvSpPr>
          <p:cNvPr id="20" name="Oval 19"/>
          <p:cNvSpPr>
            <a:spLocks noChangeArrowheads="1"/>
          </p:cNvSpPr>
          <p:nvPr/>
        </p:nvSpPr>
        <p:spPr bwMode="auto">
          <a:xfrm>
            <a:off x="5105400" y="2831833"/>
            <a:ext cx="3657600" cy="3657600"/>
          </a:xfrm>
          <a:prstGeom prst="ellipse">
            <a:avLst/>
          </a:prstGeom>
          <a:solidFill>
            <a:schemeClr val="bg1"/>
          </a:solidFill>
          <a:ln w="76200">
            <a:solidFill>
              <a:srgbClr val="262262"/>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sp>
        <p:nvSpPr>
          <p:cNvPr id="21" name="Rectangle 20"/>
          <p:cNvSpPr>
            <a:spLocks noChangeArrowheads="1"/>
          </p:cNvSpPr>
          <p:nvPr/>
        </p:nvSpPr>
        <p:spPr bwMode="auto">
          <a:xfrm>
            <a:off x="5486400" y="4508233"/>
            <a:ext cx="2971800" cy="1295400"/>
          </a:xfrm>
          <a:prstGeom prst="rect">
            <a:avLst/>
          </a:prstGeom>
          <a:noFill/>
          <a:ln w="9525">
            <a:no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0" hangingPunct="0">
              <a:lnSpc>
                <a:spcPct val="90000"/>
              </a:lnSpc>
              <a:spcBef>
                <a:spcPct val="20000"/>
              </a:spcBef>
            </a:pPr>
            <a:r>
              <a:rPr lang="en-US" sz="3200" b="1" i="1" dirty="0">
                <a:solidFill>
                  <a:srgbClr val="8CC646"/>
                </a:solidFill>
                <a:latin typeface="Arial Narrow" pitchFamily="34" charset="0"/>
              </a:rPr>
              <a:t>[Your Facility Logo Goes Here]</a:t>
            </a:r>
          </a:p>
          <a:p>
            <a:pPr algn="ctr" eaLnBrk="0" hangingPunct="0">
              <a:lnSpc>
                <a:spcPct val="90000"/>
              </a:lnSpc>
              <a:spcBef>
                <a:spcPct val="20000"/>
              </a:spcBef>
            </a:pPr>
            <a:endParaRPr lang="en-US" sz="2800" b="1" dirty="0">
              <a:solidFill>
                <a:srgbClr val="808080"/>
              </a:solidFill>
              <a:latin typeface="Arial Narrow" pitchFamily="34" charset="0"/>
            </a:endParaRPr>
          </a:p>
          <a:p>
            <a:pPr algn="ctr" eaLnBrk="0" hangingPunct="0">
              <a:lnSpc>
                <a:spcPct val="90000"/>
              </a:lnSpc>
              <a:spcBef>
                <a:spcPct val="20000"/>
              </a:spcBef>
            </a:pPr>
            <a:endParaRPr lang="en-US" sz="2800" dirty="0">
              <a:solidFill>
                <a:srgbClr val="808080"/>
              </a:solidFill>
              <a:latin typeface="Arial Narrow"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521890" y="6172200"/>
            <a:ext cx="469622" cy="53939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6"/>
          <p:cNvSpPr>
            <a:spLocks noChangeArrowheads="1"/>
          </p:cNvSpPr>
          <p:nvPr/>
        </p:nvSpPr>
        <p:spPr bwMode="auto">
          <a:xfrm>
            <a:off x="457200" y="0"/>
            <a:ext cx="8229600" cy="1143000"/>
          </a:xfrm>
          <a:prstGeom prst="rect">
            <a:avLst/>
          </a:prstGeom>
          <a:noFill/>
          <a:ln w="9525">
            <a:noFill/>
            <a:miter lim="800000"/>
            <a:headEnd/>
            <a:tailEnd/>
          </a:ln>
        </p:spPr>
        <p:txBody>
          <a:bodyPr anchor="b"/>
          <a:lstStyle/>
          <a:p>
            <a:pPr algn="ctr" eaLnBrk="0" hangingPunct="0"/>
            <a:r>
              <a:rPr lang="en-US" sz="3200" dirty="0">
                <a:solidFill>
                  <a:srgbClr val="262262"/>
                </a:solidFill>
              </a:rPr>
              <a:t>Tools We Use</a:t>
            </a:r>
          </a:p>
        </p:txBody>
      </p:sp>
      <p:pic>
        <p:nvPicPr>
          <p:cNvPr id="15" name="Picture 1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81311" y="1524000"/>
            <a:ext cx="3214489" cy="2078182"/>
          </a:xfrm>
          <a:prstGeom prst="rect">
            <a:avLst/>
          </a:prstGeom>
          <a:effectLst>
            <a:outerShdw blurRad="63500" sx="102000" sy="102000" algn="ctr" rotWithShape="0">
              <a:prstClr val="black">
                <a:alpha val="40000"/>
              </a:prstClr>
            </a:outerShdw>
          </a:effectLst>
        </p:spPr>
      </p:pic>
      <p:pic>
        <p:nvPicPr>
          <p:cNvPr id="16" name="Picture 1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91635" y="1524000"/>
            <a:ext cx="3285565" cy="5077692"/>
          </a:xfrm>
          <a:prstGeom prst="rect">
            <a:avLst/>
          </a:prstGeom>
          <a:effectLst>
            <a:outerShdw blurRad="63500" sx="102000" sy="102000" algn="ctr" rotWithShape="0">
              <a:prstClr val="black">
                <a:alpha val="40000"/>
              </a:prstClr>
            </a:outerShdw>
          </a:effectLst>
        </p:spPr>
      </p:pic>
      <p:pic>
        <p:nvPicPr>
          <p:cNvPr id="17" name="Picture 1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52350" y="3745675"/>
            <a:ext cx="4315533" cy="293456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solidFill>
                  <a:srgbClr val="262262"/>
                </a:solidFill>
              </a:rPr>
              <a:t>We Need Your Ideas!</a:t>
            </a:r>
          </a:p>
        </p:txBody>
      </p:sp>
      <p:sp>
        <p:nvSpPr>
          <p:cNvPr id="12291" name="Text Box 4"/>
          <p:cNvSpPr txBox="1">
            <a:spLocks noChangeArrowheads="1"/>
          </p:cNvSpPr>
          <p:nvPr/>
        </p:nvSpPr>
        <p:spPr bwMode="auto">
          <a:xfrm>
            <a:off x="228600" y="1828800"/>
            <a:ext cx="3505200" cy="366713"/>
          </a:xfrm>
          <a:prstGeom prst="rect">
            <a:avLst/>
          </a:prstGeom>
          <a:noFill/>
          <a:ln w="9525">
            <a:noFill/>
            <a:miter lim="800000"/>
            <a:headEnd/>
            <a:tailEnd/>
          </a:ln>
        </p:spPr>
        <p:txBody>
          <a:bodyPr>
            <a:spAutoFit/>
          </a:bodyPr>
          <a:lstStyle/>
          <a:p>
            <a:pPr>
              <a:spcBef>
                <a:spcPct val="50000"/>
              </a:spcBef>
            </a:pPr>
            <a:endParaRPr lang="en-US"/>
          </a:p>
        </p:txBody>
      </p:sp>
      <p:sp>
        <p:nvSpPr>
          <p:cNvPr id="12292" name="Rectangle 5"/>
          <p:cNvSpPr>
            <a:spLocks noChangeArrowheads="1"/>
          </p:cNvSpPr>
          <p:nvPr/>
        </p:nvSpPr>
        <p:spPr bwMode="auto">
          <a:xfrm>
            <a:off x="381000" y="1600200"/>
            <a:ext cx="3352800" cy="3886200"/>
          </a:xfrm>
          <a:prstGeom prst="rect">
            <a:avLst/>
          </a:prstGeom>
          <a:noFill/>
          <a:ln w="9525">
            <a:noFill/>
            <a:miter lim="800000"/>
            <a:headEnd/>
            <a:tailEnd/>
          </a:ln>
        </p:spPr>
        <p:txBody>
          <a:bodyPr/>
          <a:lstStyle/>
          <a:p>
            <a:pPr marL="342900" indent="-342900" eaLnBrk="0" hangingPunct="0">
              <a:spcBef>
                <a:spcPct val="20000"/>
              </a:spcBef>
              <a:buFontTx/>
              <a:buChar char="•"/>
            </a:pPr>
            <a:r>
              <a:rPr lang="en-US" sz="2800">
                <a:solidFill>
                  <a:srgbClr val="808080"/>
                </a:solidFill>
                <a:latin typeface="Arial Narrow" pitchFamily="34" charset="0"/>
              </a:rPr>
              <a:t>Energy-saving ideas are the lifeblood of our program</a:t>
            </a:r>
            <a:br>
              <a:rPr lang="en-US" sz="2800">
                <a:solidFill>
                  <a:srgbClr val="808080"/>
                </a:solidFill>
                <a:latin typeface="Arial Narrow" pitchFamily="34" charset="0"/>
              </a:rPr>
            </a:br>
            <a:endParaRPr lang="en-US" sz="2800">
              <a:solidFill>
                <a:srgbClr val="808080"/>
              </a:solidFill>
              <a:latin typeface="Arial Narrow" pitchFamily="34" charset="0"/>
            </a:endParaRPr>
          </a:p>
          <a:p>
            <a:pPr marL="342900" indent="-342900" eaLnBrk="0" hangingPunct="0">
              <a:spcBef>
                <a:spcPct val="20000"/>
              </a:spcBef>
              <a:buFontTx/>
              <a:buChar char="•"/>
            </a:pPr>
            <a:r>
              <a:rPr lang="en-US" sz="2800">
                <a:solidFill>
                  <a:srgbClr val="808080"/>
                </a:solidFill>
                <a:latin typeface="Arial Narrow" pitchFamily="34" charset="0"/>
              </a:rPr>
              <a:t>Watch our Energy Board for responses </a:t>
            </a:r>
          </a:p>
          <a:p>
            <a:pPr marL="342900" indent="-342900" eaLnBrk="0" hangingPunct="0">
              <a:spcBef>
                <a:spcPct val="20000"/>
              </a:spcBef>
            </a:pPr>
            <a:endParaRPr lang="en-US" sz="2800">
              <a:solidFill>
                <a:srgbClr val="808080"/>
              </a:solidFill>
              <a:latin typeface="Arial Narrow" pitchFamily="34" charset="0"/>
            </a:endParaRPr>
          </a:p>
        </p:txBody>
      </p:sp>
      <p:pic>
        <p:nvPicPr>
          <p:cNvPr id="12293" name="Picture 6" descr="suggestions"/>
          <p:cNvPicPr>
            <a:picLocks noChangeAspect="1" noChangeArrowheads="1"/>
          </p:cNvPicPr>
          <p:nvPr/>
        </p:nvPicPr>
        <p:blipFill>
          <a:blip r:embed="rId3" cstate="print"/>
          <a:srcRect/>
          <a:stretch>
            <a:fillRect/>
          </a:stretch>
        </p:blipFill>
        <p:spPr bwMode="auto">
          <a:xfrm>
            <a:off x="4495800" y="1905000"/>
            <a:ext cx="3600450" cy="36004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Rectangle 7"/>
          <p:cNvSpPr>
            <a:spLocks noChangeArrowheads="1"/>
          </p:cNvSpPr>
          <p:nvPr/>
        </p:nvSpPr>
        <p:spPr bwMode="auto">
          <a:xfrm>
            <a:off x="0" y="4953000"/>
            <a:ext cx="9144000" cy="1905000"/>
          </a:xfrm>
          <a:prstGeom prst="rect">
            <a:avLst/>
          </a:prstGeom>
          <a:solidFill>
            <a:schemeClr val="bg1"/>
          </a:solidFill>
          <a:ln w="9525">
            <a:noFill/>
            <a:miter lim="800000"/>
            <a:headEnd/>
            <a:tailEnd/>
          </a:ln>
        </p:spPr>
        <p:txBody>
          <a:bodyPr wrap="none" anchor="ctr"/>
          <a:lstStyle/>
          <a:p>
            <a:endParaRPr lang="en-US"/>
          </a:p>
        </p:txBody>
      </p:sp>
      <p:grpSp>
        <p:nvGrpSpPr>
          <p:cNvPr id="16" name="Group 23"/>
          <p:cNvGrpSpPr>
            <a:grpSpLocks/>
          </p:cNvGrpSpPr>
          <p:nvPr/>
        </p:nvGrpSpPr>
        <p:grpSpPr bwMode="auto">
          <a:xfrm>
            <a:off x="5334000" y="1524000"/>
            <a:ext cx="3352800" cy="3143250"/>
            <a:chOff x="1968" y="576"/>
            <a:chExt cx="2112" cy="1980"/>
          </a:xfrm>
        </p:grpSpPr>
        <p:pic>
          <p:nvPicPr>
            <p:cNvPr id="17" name="Picture 21" descr="baton_round"/>
            <p:cNvPicPr>
              <a:picLocks noChangeAspect="1" noChangeArrowheads="1"/>
            </p:cNvPicPr>
            <p:nvPr/>
          </p:nvPicPr>
          <p:blipFill>
            <a:blip r:embed="rId3" cstate="print"/>
            <a:srcRect/>
            <a:stretch>
              <a:fillRect/>
            </a:stretch>
          </p:blipFill>
          <p:spPr bwMode="auto">
            <a:xfrm>
              <a:off x="1968" y="576"/>
              <a:ext cx="2112" cy="1980"/>
            </a:xfrm>
            <a:prstGeom prst="rect">
              <a:avLst/>
            </a:prstGeom>
            <a:noFill/>
            <a:ln w="9525">
              <a:noFill/>
              <a:miter lim="800000"/>
              <a:headEnd/>
              <a:tailEnd/>
            </a:ln>
          </p:spPr>
        </p:pic>
        <p:sp>
          <p:nvSpPr>
            <p:cNvPr id="18" name="Oval 22"/>
            <p:cNvSpPr>
              <a:spLocks noChangeArrowheads="1"/>
            </p:cNvSpPr>
            <p:nvPr/>
          </p:nvSpPr>
          <p:spPr bwMode="auto">
            <a:xfrm>
              <a:off x="2040" y="588"/>
              <a:ext cx="1968" cy="1968"/>
            </a:xfrm>
            <a:prstGeom prst="ellipse">
              <a:avLst/>
            </a:prstGeom>
            <a:noFill/>
            <a:ln w="76200">
              <a:noFill/>
              <a:round/>
              <a:headEnd/>
              <a:tailEnd/>
            </a:ln>
          </p:spPr>
          <p:txBody>
            <a:bodyPr wrap="none" anchor="ctr"/>
            <a:lstStyle/>
            <a:p>
              <a:endParaRPr lang="en-US"/>
            </a:p>
          </p:txBody>
        </p:sp>
      </p:grpSp>
      <p:sp>
        <p:nvSpPr>
          <p:cNvPr id="19" name="Text Box 3"/>
          <p:cNvSpPr txBox="1">
            <a:spLocks noChangeArrowheads="1"/>
          </p:cNvSpPr>
          <p:nvPr/>
        </p:nvSpPr>
        <p:spPr bwMode="auto">
          <a:xfrm>
            <a:off x="0" y="3535362"/>
            <a:ext cx="6553200" cy="1189038"/>
          </a:xfrm>
          <a:prstGeom prst="rect">
            <a:avLst/>
          </a:prstGeom>
          <a:noFill/>
          <a:ln w="9525">
            <a:noFill/>
            <a:miter lim="800000"/>
            <a:headEnd/>
            <a:tailEnd/>
          </a:ln>
        </p:spPr>
        <p:txBody>
          <a:bodyPr>
            <a:spAutoFit/>
          </a:bodyPr>
          <a:lstStyle/>
          <a:p>
            <a:pPr algn="ctr">
              <a:spcBef>
                <a:spcPct val="50000"/>
              </a:spcBef>
              <a:defRPr/>
            </a:pPr>
            <a:r>
              <a:rPr lang="en-US" sz="7200" dirty="0">
                <a:solidFill>
                  <a:srgbClr val="262262"/>
                </a:solidFill>
                <a:effectLst>
                  <a:outerShdw blurRad="101600" dist="12700" dir="5400000" algn="ctr" rotWithShape="0">
                    <a:schemeClr val="bg1">
                      <a:alpha val="66000"/>
                    </a:schemeClr>
                  </a:outerShdw>
                </a:effectLst>
                <a:latin typeface="Palatino Linotype" pitchFamily="18" charset="0"/>
              </a:rPr>
              <a:t>Thank You</a:t>
            </a:r>
          </a:p>
        </p:txBody>
      </p:sp>
      <p:pic>
        <p:nvPicPr>
          <p:cNvPr id="20" name="Picture 12" descr="CEI-sponsors_LOGOS.png"/>
          <p:cNvPicPr>
            <a:picLocks noChangeAspect="1"/>
          </p:cNvPicPr>
          <p:nvPr/>
        </p:nvPicPr>
        <p:blipFill>
          <a:blip r:embed="rId4" cstate="print"/>
          <a:srcRect l="23479"/>
          <a:stretch>
            <a:fillRect/>
          </a:stretch>
        </p:blipFill>
        <p:spPr bwMode="auto">
          <a:xfrm>
            <a:off x="2057400" y="5410200"/>
            <a:ext cx="6705600" cy="1085850"/>
          </a:xfrm>
          <a:prstGeom prst="rect">
            <a:avLst/>
          </a:prstGeom>
          <a:noFill/>
          <a:ln w="9525">
            <a:noFill/>
            <a:miter lim="800000"/>
            <a:headEnd/>
            <a:tailEnd/>
          </a:ln>
        </p:spPr>
      </p:pic>
      <p:cxnSp>
        <p:nvCxnSpPr>
          <p:cNvPr id="21" name="Straight Connector 20"/>
          <p:cNvCxnSpPr/>
          <p:nvPr/>
        </p:nvCxnSpPr>
        <p:spPr>
          <a:xfrm>
            <a:off x="0" y="5105400"/>
            <a:ext cx="9144000" cy="0"/>
          </a:xfrm>
          <a:prstGeom prst="line">
            <a:avLst/>
          </a:prstGeom>
          <a:ln w="38100">
            <a:solidFill>
              <a:srgbClr val="8CC646"/>
            </a:solidFill>
            <a:prstDash val="sysDot"/>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94" y="5420866"/>
            <a:ext cx="936106" cy="1075184"/>
          </a:xfrm>
          <a:prstGeom prst="rect">
            <a:avLst/>
          </a:prstGeom>
        </p:spPr>
      </p:pic>
      <p:sp>
        <p:nvSpPr>
          <p:cNvPr id="23" name="Text Box 12"/>
          <p:cNvSpPr txBox="1">
            <a:spLocks noChangeArrowheads="1"/>
          </p:cNvSpPr>
          <p:nvPr/>
        </p:nvSpPr>
        <p:spPr bwMode="auto">
          <a:xfrm>
            <a:off x="929719" y="609600"/>
            <a:ext cx="7620000" cy="701675"/>
          </a:xfrm>
          <a:prstGeom prst="rect">
            <a:avLst/>
          </a:prstGeom>
          <a:noFill/>
          <a:ln w="9525">
            <a:noFill/>
            <a:miter lim="800000"/>
            <a:headEnd/>
            <a:tailEnd/>
          </a:ln>
          <a:effectLst>
            <a:glow rad="101600">
              <a:schemeClr val="bg1">
                <a:alpha val="60000"/>
              </a:schemeClr>
            </a:glow>
          </a:effectLst>
        </p:spPr>
        <p:txBody>
          <a:bodyPr>
            <a:spAutoFit/>
          </a:bodyPr>
          <a:lstStyle/>
          <a:p>
            <a:pPr>
              <a:defRPr/>
            </a:pPr>
            <a:r>
              <a:rPr lang="en-US" sz="4000" b="1" dirty="0">
                <a:solidFill>
                  <a:srgbClr val="262262"/>
                </a:solidFill>
                <a:effectLst>
                  <a:outerShdw blurRad="63500" dist="12700" dir="2700000" sx="99000" sy="99000" algn="tl" rotWithShape="0">
                    <a:schemeClr val="bg1">
                      <a:alpha val="40000"/>
                    </a:schemeClr>
                  </a:outerShdw>
                </a:effectLst>
              </a:rPr>
              <a:t>Our goal – Save </a:t>
            </a:r>
            <a:r>
              <a:rPr lang="en-US" sz="4000" b="1" dirty="0">
                <a:solidFill>
                  <a:srgbClr val="8CC646"/>
                </a:solidFill>
                <a:effectLst>
                  <a:outerShdw blurRad="63500" dist="12700" dir="2700000" sx="99000" sy="99000" algn="tl" rotWithShape="0">
                    <a:schemeClr val="bg1">
                      <a:alpha val="40000"/>
                    </a:schemeClr>
                  </a:outerShdw>
                </a:effectLst>
              </a:rPr>
              <a:t>XX</a:t>
            </a:r>
            <a:r>
              <a:rPr lang="en-US" sz="4000" b="1" dirty="0">
                <a:solidFill>
                  <a:srgbClr val="262262"/>
                </a:solidFill>
                <a:effectLst>
                  <a:outerShdw blurRad="63500" dist="12700" dir="2700000" sx="99000" sy="99000" algn="tl" rotWithShape="0">
                    <a:schemeClr val="bg1">
                      <a:alpha val="40000"/>
                    </a:schemeClr>
                  </a:outerShdw>
                </a:effectLst>
              </a:rPr>
              <a:t>% in </a:t>
            </a:r>
            <a:r>
              <a:rPr lang="en-US" sz="4000" b="1" dirty="0">
                <a:solidFill>
                  <a:srgbClr val="8CC646"/>
                </a:solidFill>
                <a:effectLst>
                  <a:outerShdw blurRad="63500" dist="12700" dir="2700000" sx="99000" sy="99000" algn="tl" rotWithShape="0">
                    <a:schemeClr val="bg1">
                      <a:alpha val="40000"/>
                    </a:schemeClr>
                  </a:outerShdw>
                </a:effectLst>
              </a:rPr>
              <a:t>YYYY!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28588"/>
            <a:ext cx="8229600" cy="815975"/>
          </a:xfrm>
        </p:spPr>
        <p:txBody>
          <a:bodyPr/>
          <a:lstStyle/>
          <a:p>
            <a:r>
              <a:rPr lang="en-US" dirty="0" smtClean="0">
                <a:solidFill>
                  <a:srgbClr val="262262"/>
                </a:solidFill>
              </a:rPr>
              <a:t>Energy Is a Top Priority </a:t>
            </a:r>
          </a:p>
        </p:txBody>
      </p:sp>
      <p:sp>
        <p:nvSpPr>
          <p:cNvPr id="3075" name="Rectangle 3"/>
          <p:cNvSpPr>
            <a:spLocks noGrp="1" noChangeArrowheads="1"/>
          </p:cNvSpPr>
          <p:nvPr>
            <p:ph type="body" sz="half" idx="1"/>
          </p:nvPr>
        </p:nvSpPr>
        <p:spPr>
          <a:xfrm>
            <a:off x="609600" y="1905000"/>
            <a:ext cx="3352800" cy="3810000"/>
          </a:xfrm>
          <a:noFill/>
        </p:spPr>
        <p:txBody>
          <a:bodyPr/>
          <a:lstStyle/>
          <a:p>
            <a:pPr>
              <a:spcBef>
                <a:spcPct val="50000"/>
              </a:spcBef>
              <a:buClr>
                <a:schemeClr val="tx1"/>
              </a:buClr>
            </a:pPr>
            <a:r>
              <a:rPr lang="en-US" smtClean="0"/>
              <a:t>Production</a:t>
            </a:r>
          </a:p>
          <a:p>
            <a:pPr>
              <a:spcBef>
                <a:spcPct val="50000"/>
              </a:spcBef>
              <a:buClr>
                <a:schemeClr val="tx1"/>
              </a:buClr>
            </a:pPr>
            <a:r>
              <a:rPr lang="en-US" smtClean="0"/>
              <a:t>Quality</a:t>
            </a:r>
          </a:p>
          <a:p>
            <a:pPr>
              <a:spcBef>
                <a:spcPct val="50000"/>
              </a:spcBef>
              <a:buClr>
                <a:schemeClr val="tx1"/>
              </a:buClr>
            </a:pPr>
            <a:r>
              <a:rPr lang="en-US" smtClean="0"/>
              <a:t>Safety</a:t>
            </a:r>
          </a:p>
          <a:p>
            <a:pPr>
              <a:spcBef>
                <a:spcPct val="50000"/>
              </a:spcBef>
              <a:buClr>
                <a:schemeClr val="tx1"/>
              </a:buClr>
            </a:pPr>
            <a:r>
              <a:rPr lang="en-US" smtClean="0">
                <a:solidFill>
                  <a:srgbClr val="8CC646"/>
                </a:solidFill>
              </a:rPr>
              <a:t>Energy</a:t>
            </a:r>
            <a:r>
              <a:rPr lang="en-US" smtClean="0"/>
              <a:t> </a:t>
            </a:r>
          </a:p>
        </p:txBody>
      </p:sp>
      <p:sp>
        <p:nvSpPr>
          <p:cNvPr id="3076" name="Text Box 8"/>
          <p:cNvSpPr txBox="1">
            <a:spLocks noChangeArrowheads="1"/>
          </p:cNvSpPr>
          <p:nvPr/>
        </p:nvSpPr>
        <p:spPr bwMode="auto">
          <a:xfrm>
            <a:off x="3886200" y="1905000"/>
            <a:ext cx="4191000" cy="3276600"/>
          </a:xfrm>
          <a:prstGeom prst="rect">
            <a:avLst/>
          </a:prstGeom>
          <a:noFill/>
          <a:ln w="9525">
            <a:solidFill>
              <a:srgbClr val="8CC646"/>
            </a:solidFill>
            <a:miter lim="800000"/>
            <a:headEnd/>
            <a:tailEnd/>
          </a:ln>
        </p:spPr>
        <p:txBody>
          <a:bodyPr/>
          <a:lstStyle/>
          <a:p>
            <a:pPr>
              <a:spcBef>
                <a:spcPct val="50000"/>
              </a:spcBef>
            </a:pPr>
            <a:endParaRPr lang="en-US" sz="2800">
              <a:solidFill>
                <a:srgbClr val="F4901E"/>
              </a:solidFill>
            </a:endParaRPr>
          </a:p>
          <a:p>
            <a:pPr>
              <a:spcBef>
                <a:spcPct val="50000"/>
              </a:spcBef>
            </a:pPr>
            <a:endParaRPr lang="en-US" sz="2800">
              <a:solidFill>
                <a:srgbClr val="F4901E"/>
              </a:solidFill>
            </a:endParaRPr>
          </a:p>
          <a:p>
            <a:pPr algn="ctr">
              <a:spcBef>
                <a:spcPct val="50000"/>
              </a:spcBef>
            </a:pPr>
            <a:r>
              <a:rPr lang="en-US" sz="2000" i="1">
                <a:solidFill>
                  <a:srgbClr val="8CC646"/>
                </a:solidFill>
              </a:rPr>
              <a:t>[Insert facility photo here]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457200"/>
            <a:ext cx="8839200" cy="735013"/>
          </a:xfrm>
        </p:spPr>
        <p:txBody>
          <a:bodyPr/>
          <a:lstStyle/>
          <a:p>
            <a:r>
              <a:rPr lang="en-US" dirty="0" smtClean="0">
                <a:solidFill>
                  <a:srgbClr val="262262"/>
                </a:solidFill>
              </a:rPr>
              <a:t>Why Is Energy a Priority?</a:t>
            </a:r>
          </a:p>
        </p:txBody>
      </p:sp>
      <p:sp>
        <p:nvSpPr>
          <p:cNvPr id="126979" name="Rectangle 3"/>
          <p:cNvSpPr>
            <a:spLocks noGrp="1" noChangeArrowheads="1"/>
          </p:cNvSpPr>
          <p:nvPr>
            <p:ph type="body" sz="half" idx="1"/>
          </p:nvPr>
        </p:nvSpPr>
        <p:spPr>
          <a:xfrm>
            <a:off x="304800" y="1447800"/>
            <a:ext cx="5257800" cy="4267200"/>
          </a:xfrm>
          <a:noFill/>
        </p:spPr>
        <p:txBody>
          <a:bodyPr/>
          <a:lstStyle/>
          <a:p>
            <a:pPr>
              <a:lnSpc>
                <a:spcPct val="210000"/>
              </a:lnSpc>
              <a:spcBef>
                <a:spcPct val="50000"/>
              </a:spcBef>
              <a:buClr>
                <a:schemeClr val="tx1"/>
              </a:buClr>
              <a:buFontTx/>
              <a:buNone/>
            </a:pPr>
            <a:r>
              <a:rPr lang="en-US" sz="2400" b="1" dirty="0" smtClean="0"/>
              <a:t>Managing energy helps us:</a:t>
            </a:r>
          </a:p>
          <a:p>
            <a:pPr>
              <a:lnSpc>
                <a:spcPct val="210000"/>
              </a:lnSpc>
              <a:spcBef>
                <a:spcPct val="50000"/>
              </a:spcBef>
              <a:buClr>
                <a:schemeClr val="tx1"/>
              </a:buClr>
            </a:pPr>
            <a:r>
              <a:rPr lang="en-US" sz="2400" b="1" dirty="0" smtClean="0">
                <a:solidFill>
                  <a:srgbClr val="2AA9E0"/>
                </a:solidFill>
              </a:rPr>
              <a:t>Reduce</a:t>
            </a:r>
            <a:r>
              <a:rPr lang="en-US" sz="2400" dirty="0" smtClean="0"/>
              <a:t> product cost</a:t>
            </a:r>
          </a:p>
          <a:p>
            <a:pPr>
              <a:lnSpc>
                <a:spcPct val="210000"/>
              </a:lnSpc>
              <a:spcBef>
                <a:spcPct val="50000"/>
              </a:spcBef>
              <a:buClr>
                <a:schemeClr val="tx1"/>
              </a:buClr>
            </a:pPr>
            <a:r>
              <a:rPr lang="en-US" sz="2400" b="1" dirty="0" smtClean="0">
                <a:solidFill>
                  <a:srgbClr val="2AA9E0"/>
                </a:solidFill>
              </a:rPr>
              <a:t>Improve</a:t>
            </a:r>
            <a:r>
              <a:rPr lang="en-US" sz="2400" dirty="0" smtClean="0"/>
              <a:t> facility efficiency</a:t>
            </a:r>
          </a:p>
          <a:p>
            <a:pPr>
              <a:lnSpc>
                <a:spcPct val="210000"/>
              </a:lnSpc>
              <a:spcBef>
                <a:spcPct val="50000"/>
              </a:spcBef>
              <a:buClr>
                <a:schemeClr val="tx1"/>
              </a:buClr>
            </a:pPr>
            <a:r>
              <a:rPr lang="en-US" sz="2400" b="1" dirty="0" smtClean="0">
                <a:solidFill>
                  <a:srgbClr val="2AA9E0"/>
                </a:solidFill>
              </a:rPr>
              <a:t>Stay</a:t>
            </a:r>
            <a:r>
              <a:rPr lang="en-US" sz="2400" dirty="0" smtClean="0"/>
              <a:t> competitive</a:t>
            </a:r>
          </a:p>
        </p:txBody>
      </p:sp>
      <p:sp>
        <p:nvSpPr>
          <p:cNvPr id="4100" name="Text Box 4"/>
          <p:cNvSpPr txBox="1">
            <a:spLocks noChangeArrowheads="1"/>
          </p:cNvSpPr>
          <p:nvPr/>
        </p:nvSpPr>
        <p:spPr bwMode="auto">
          <a:xfrm>
            <a:off x="6172200" y="2667000"/>
            <a:ext cx="1981200" cy="822325"/>
          </a:xfrm>
          <a:prstGeom prst="rect">
            <a:avLst/>
          </a:prstGeom>
          <a:noFill/>
          <a:ln w="9525">
            <a:noFill/>
            <a:miter lim="800000"/>
            <a:headEnd/>
            <a:tailEnd/>
          </a:ln>
        </p:spPr>
        <p:txBody>
          <a:bodyPr>
            <a:spAutoFit/>
          </a:bodyPr>
          <a:lstStyle/>
          <a:p>
            <a:pPr algn="ctr">
              <a:spcBef>
                <a:spcPct val="50000"/>
              </a:spcBef>
            </a:pPr>
            <a:r>
              <a:rPr lang="en-US" sz="2400">
                <a:solidFill>
                  <a:schemeClr val="bg1"/>
                </a:solidFill>
                <a:latin typeface="Times New Roman" pitchFamily="18" charset="0"/>
              </a:rPr>
              <a:t>Area for picture</a:t>
            </a:r>
          </a:p>
        </p:txBody>
      </p:sp>
      <p:pic>
        <p:nvPicPr>
          <p:cNvPr id="4101" name="Picture 5" descr="Steam Leak Tag"/>
          <p:cNvPicPr>
            <a:picLocks noChangeAspect="1" noChangeArrowheads="1"/>
          </p:cNvPicPr>
          <p:nvPr/>
        </p:nvPicPr>
        <p:blipFill>
          <a:blip r:embed="rId3" cstate="print"/>
          <a:srcRect/>
          <a:stretch>
            <a:fillRect/>
          </a:stretch>
        </p:blipFill>
        <p:spPr bwMode="auto">
          <a:xfrm>
            <a:off x="5029200" y="1905000"/>
            <a:ext cx="3352800" cy="35544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69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solidFill>
                  <a:srgbClr val="262262"/>
                </a:solidFill>
              </a:rPr>
              <a:t>Thank You, Energy Team!</a:t>
            </a:r>
          </a:p>
        </p:txBody>
      </p:sp>
      <p:sp>
        <p:nvSpPr>
          <p:cNvPr id="5123" name="Rectangle 5"/>
          <p:cNvSpPr>
            <a:spLocks noGrp="1" noChangeArrowheads="1"/>
          </p:cNvSpPr>
          <p:nvPr>
            <p:ph type="body" sz="half" idx="1"/>
          </p:nvPr>
        </p:nvSpPr>
        <p:spPr/>
        <p:txBody>
          <a:bodyPr/>
          <a:lstStyle/>
          <a:p>
            <a:r>
              <a:rPr lang="en-US" sz="2800" i="1" dirty="0" smtClean="0">
                <a:solidFill>
                  <a:srgbClr val="8CC646"/>
                </a:solidFill>
              </a:rPr>
              <a:t>[Insert names and titles/roles of energy management team here]</a:t>
            </a:r>
          </a:p>
        </p:txBody>
      </p:sp>
      <p:sp>
        <p:nvSpPr>
          <p:cNvPr id="5124" name="Text Box 4"/>
          <p:cNvSpPr txBox="1">
            <a:spLocks noChangeArrowheads="1"/>
          </p:cNvSpPr>
          <p:nvPr/>
        </p:nvSpPr>
        <p:spPr bwMode="auto">
          <a:xfrm>
            <a:off x="4572000" y="1576388"/>
            <a:ext cx="3581400" cy="3195637"/>
          </a:xfrm>
          <a:prstGeom prst="rect">
            <a:avLst/>
          </a:prstGeom>
          <a:noFill/>
          <a:ln w="9525">
            <a:noFill/>
            <a:miter lim="800000"/>
            <a:headEnd/>
            <a:tailEnd/>
          </a:ln>
        </p:spPr>
        <p:txBody>
          <a:bodyPr>
            <a:spAutoFit/>
          </a:bodyPr>
          <a:lstStyle/>
          <a:p>
            <a:pPr>
              <a:spcBef>
                <a:spcPct val="50000"/>
              </a:spcBef>
            </a:pPr>
            <a:endParaRPr lang="en-US" sz="2400">
              <a:latin typeface="Tahoma" pitchFamily="34" charset="0"/>
            </a:endParaRPr>
          </a:p>
          <a:p>
            <a:pPr>
              <a:spcBef>
                <a:spcPct val="50000"/>
              </a:spcBef>
            </a:pPr>
            <a:endParaRPr lang="en-US" sz="2400">
              <a:latin typeface="Tahoma" pitchFamily="34" charset="0"/>
            </a:endParaRPr>
          </a:p>
          <a:p>
            <a:pPr>
              <a:spcBef>
                <a:spcPct val="50000"/>
              </a:spcBef>
            </a:pPr>
            <a:endParaRPr lang="en-US" sz="2400">
              <a:latin typeface="Tahoma" pitchFamily="34" charset="0"/>
            </a:endParaRPr>
          </a:p>
          <a:p>
            <a:pPr>
              <a:spcBef>
                <a:spcPct val="50000"/>
              </a:spcBef>
            </a:pPr>
            <a:endParaRPr lang="en-US" sz="2400">
              <a:latin typeface="Tahoma" pitchFamily="34" charset="0"/>
            </a:endParaRPr>
          </a:p>
          <a:p>
            <a:pPr>
              <a:spcBef>
                <a:spcPct val="50000"/>
              </a:spcBef>
            </a:pPr>
            <a:endParaRPr lang="en-US" sz="2400">
              <a:latin typeface="Tahoma" pitchFamily="34" charset="0"/>
            </a:endParaRPr>
          </a:p>
          <a:p>
            <a:pPr>
              <a:spcBef>
                <a:spcPct val="50000"/>
              </a:spcBef>
            </a:pPr>
            <a:endParaRPr lang="en-US" sz="2400">
              <a:latin typeface="Tahoma" pitchFamily="34" charset="0"/>
            </a:endParaRPr>
          </a:p>
        </p:txBody>
      </p:sp>
      <p:sp>
        <p:nvSpPr>
          <p:cNvPr id="5125" name="Text Box 8"/>
          <p:cNvSpPr txBox="1">
            <a:spLocks noChangeArrowheads="1"/>
          </p:cNvSpPr>
          <p:nvPr/>
        </p:nvSpPr>
        <p:spPr bwMode="auto">
          <a:xfrm>
            <a:off x="4800600" y="2362200"/>
            <a:ext cx="3886200" cy="3200400"/>
          </a:xfrm>
          <a:prstGeom prst="rect">
            <a:avLst/>
          </a:prstGeom>
          <a:noFill/>
          <a:ln w="9525">
            <a:solidFill>
              <a:srgbClr val="8CC646"/>
            </a:solidFill>
            <a:miter lim="800000"/>
            <a:headEnd/>
            <a:tailEnd/>
          </a:ln>
        </p:spPr>
        <p:txBody>
          <a:bodyPr/>
          <a:lstStyle/>
          <a:p>
            <a:pPr>
              <a:spcBef>
                <a:spcPct val="50000"/>
              </a:spcBef>
            </a:pPr>
            <a:endParaRPr lang="en-US" sz="2000" i="1" dirty="0">
              <a:solidFill>
                <a:srgbClr val="F4901E"/>
              </a:solidFill>
            </a:endParaRPr>
          </a:p>
          <a:p>
            <a:pPr>
              <a:spcBef>
                <a:spcPct val="50000"/>
              </a:spcBef>
            </a:pPr>
            <a:endParaRPr lang="en-US" sz="2000" i="1" dirty="0">
              <a:solidFill>
                <a:srgbClr val="F4901E"/>
              </a:solidFill>
            </a:endParaRPr>
          </a:p>
          <a:p>
            <a:pPr>
              <a:spcBef>
                <a:spcPct val="50000"/>
              </a:spcBef>
            </a:pPr>
            <a:endParaRPr lang="en-US" sz="2000" i="1" dirty="0">
              <a:solidFill>
                <a:srgbClr val="F4901E"/>
              </a:solidFill>
            </a:endParaRPr>
          </a:p>
          <a:p>
            <a:pPr algn="ctr">
              <a:spcBef>
                <a:spcPct val="50000"/>
              </a:spcBef>
            </a:pPr>
            <a:r>
              <a:rPr lang="en-US" sz="2000" i="1" dirty="0">
                <a:solidFill>
                  <a:srgbClr val="8CC646"/>
                </a:solidFill>
              </a:rPr>
              <a:t>[Insert energy management team photo here]</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2" descr="MPj01489850000[1]"/>
          <p:cNvPicPr>
            <a:picLocks noGrp="1" noChangeAspect="1" noChangeArrowheads="1"/>
          </p:cNvPicPr>
          <p:nvPr>
            <p:ph sz="half" idx="2"/>
          </p:nvPr>
        </p:nvPicPr>
        <p:blipFill>
          <a:blip r:embed="rId3" cstate="print">
            <a:lum bright="40000"/>
          </a:blip>
          <a:srcRect/>
          <a:stretch>
            <a:fillRect/>
          </a:stretch>
        </p:blipFill>
        <p:spPr>
          <a:xfrm>
            <a:off x="228600" y="1600200"/>
            <a:ext cx="8763000" cy="4276725"/>
          </a:xfrm>
          <a:noFill/>
        </p:spPr>
      </p:pic>
      <p:sp>
        <p:nvSpPr>
          <p:cNvPr id="124932" name="Rectangle 4"/>
          <p:cNvSpPr>
            <a:spLocks noGrp="1" noChangeArrowheads="1"/>
          </p:cNvSpPr>
          <p:nvPr>
            <p:ph type="body" sz="half" idx="1"/>
          </p:nvPr>
        </p:nvSpPr>
        <p:spPr>
          <a:xfrm>
            <a:off x="1143000" y="1524000"/>
            <a:ext cx="7010400" cy="5105400"/>
          </a:xfrm>
        </p:spPr>
        <p:txBody>
          <a:bodyPr/>
          <a:lstStyle/>
          <a:p>
            <a:pPr marL="463550" indent="-463550">
              <a:spcBef>
                <a:spcPct val="50000"/>
              </a:spcBef>
              <a:buClr>
                <a:schemeClr val="tx1"/>
              </a:buClr>
              <a:buFont typeface="Wingdings" pitchFamily="2" charset="2"/>
              <a:buNone/>
            </a:pPr>
            <a:r>
              <a:rPr lang="en-US" sz="2800" b="1" dirty="0" smtClean="0"/>
              <a:t>Q: How much energy and money did we save this year?</a:t>
            </a:r>
          </a:p>
          <a:p>
            <a:pPr marL="463550" indent="-463550">
              <a:spcBef>
                <a:spcPct val="50000"/>
              </a:spcBef>
              <a:buClr>
                <a:schemeClr val="tx1"/>
              </a:buClr>
              <a:buFont typeface="Wingdings" pitchFamily="2" charset="2"/>
              <a:buNone/>
            </a:pPr>
            <a:endParaRPr lang="en-US" sz="2800" b="1" dirty="0" smtClean="0"/>
          </a:p>
          <a:p>
            <a:pPr marL="463550" indent="-463550">
              <a:spcBef>
                <a:spcPct val="50000"/>
              </a:spcBef>
              <a:buClr>
                <a:schemeClr val="tx1"/>
              </a:buClr>
              <a:buFont typeface="Wingdings" pitchFamily="2" charset="2"/>
              <a:buNone/>
            </a:pPr>
            <a:endParaRPr lang="en-US" sz="2800" b="1" dirty="0" smtClean="0"/>
          </a:p>
          <a:p>
            <a:pPr marL="463550" indent="-463550">
              <a:spcBef>
                <a:spcPct val="50000"/>
              </a:spcBef>
              <a:buClr>
                <a:schemeClr val="tx1"/>
              </a:buClr>
              <a:buFont typeface="Wingdings" pitchFamily="2" charset="2"/>
              <a:buNone/>
            </a:pPr>
            <a:endParaRPr lang="en-US" sz="2800" b="1" dirty="0" smtClean="0"/>
          </a:p>
          <a:p>
            <a:pPr marL="463550" indent="-463550">
              <a:spcBef>
                <a:spcPct val="50000"/>
              </a:spcBef>
              <a:buClr>
                <a:schemeClr val="tx1"/>
              </a:buClr>
              <a:buFont typeface="Wingdings" pitchFamily="2" charset="2"/>
              <a:buNone/>
            </a:pPr>
            <a:endParaRPr lang="en-US" sz="2800" b="1" dirty="0" smtClean="0"/>
          </a:p>
          <a:p>
            <a:pPr marL="463550" indent="-463550">
              <a:spcBef>
                <a:spcPct val="50000"/>
              </a:spcBef>
              <a:buClr>
                <a:schemeClr val="tx1"/>
              </a:buClr>
              <a:buFont typeface="Wingdings" pitchFamily="2" charset="2"/>
              <a:buNone/>
            </a:pPr>
            <a:endParaRPr lang="en-US" sz="800" b="1" dirty="0" smtClean="0"/>
          </a:p>
          <a:p>
            <a:pPr marL="463550" indent="-463550">
              <a:spcBef>
                <a:spcPct val="50000"/>
              </a:spcBef>
              <a:buClr>
                <a:schemeClr val="tx1"/>
              </a:buClr>
              <a:buFont typeface="Wingdings" pitchFamily="2" charset="2"/>
              <a:buNone/>
            </a:pPr>
            <a:endParaRPr lang="en-US" sz="800" b="1" dirty="0" smtClean="0"/>
          </a:p>
          <a:p>
            <a:pPr marL="463550" indent="-463550">
              <a:spcBef>
                <a:spcPct val="50000"/>
              </a:spcBef>
              <a:buClr>
                <a:schemeClr val="tx1"/>
              </a:buClr>
              <a:buFont typeface="Wingdings" pitchFamily="2" charset="2"/>
              <a:buNone/>
            </a:pPr>
            <a:r>
              <a:rPr lang="en-US" sz="4800" b="1" dirty="0" smtClean="0"/>
              <a:t>A:</a:t>
            </a:r>
            <a:r>
              <a:rPr lang="en-US" sz="4800" b="1" i="1" dirty="0" smtClean="0">
                <a:solidFill>
                  <a:srgbClr val="8CC646"/>
                </a:solidFill>
              </a:rPr>
              <a:t>[XX KWH AND $XX!]</a:t>
            </a:r>
            <a:r>
              <a:rPr lang="en-US" sz="4800" b="1" dirty="0" smtClean="0">
                <a:solidFill>
                  <a:srgbClr val="8CC646"/>
                </a:solidFill>
              </a:rPr>
              <a:t> </a:t>
            </a:r>
            <a:endParaRPr lang="en-US" sz="2800" b="1" dirty="0" smtClean="0">
              <a:solidFill>
                <a:srgbClr val="8CC646"/>
              </a:solidFill>
            </a:endParaRPr>
          </a:p>
        </p:txBody>
      </p:sp>
      <p:sp>
        <p:nvSpPr>
          <p:cNvPr id="6148" name="Rectangle 3"/>
          <p:cNvSpPr>
            <a:spLocks noGrp="1" noChangeArrowheads="1"/>
          </p:cNvSpPr>
          <p:nvPr>
            <p:ph type="title"/>
          </p:nvPr>
        </p:nvSpPr>
        <p:spPr>
          <a:xfrm>
            <a:off x="381000" y="457200"/>
            <a:ext cx="8382000" cy="685800"/>
          </a:xfrm>
        </p:spPr>
        <p:txBody>
          <a:bodyPr/>
          <a:lstStyle/>
          <a:p>
            <a:r>
              <a:rPr lang="en-US" dirty="0" smtClean="0">
                <a:solidFill>
                  <a:srgbClr val="262262"/>
                </a:solidFill>
              </a:rPr>
              <a:t>We’re Making Great Progress!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493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0" dirty="0" smtClean="0">
                <a:solidFill>
                  <a:srgbClr val="262262"/>
                </a:solidFill>
              </a:rPr>
              <a:t>Highlights From The Past Year</a:t>
            </a:r>
          </a:p>
        </p:txBody>
      </p:sp>
      <p:sp>
        <p:nvSpPr>
          <p:cNvPr id="7171" name="Rectangle 3"/>
          <p:cNvSpPr>
            <a:spLocks noGrp="1" noChangeArrowheads="1"/>
          </p:cNvSpPr>
          <p:nvPr>
            <p:ph type="body" idx="1"/>
          </p:nvPr>
        </p:nvSpPr>
        <p:spPr/>
        <p:txBody>
          <a:bodyPr/>
          <a:lstStyle/>
          <a:p>
            <a:r>
              <a:rPr lang="en-US" smtClean="0"/>
              <a:t>What did we learn this past year? </a:t>
            </a:r>
            <a:br>
              <a:rPr lang="en-US" smtClean="0"/>
            </a:br>
            <a:endParaRPr lang="en-US" smtClean="0"/>
          </a:p>
          <a:p>
            <a:r>
              <a:rPr lang="en-US" smtClean="0"/>
              <a:t>Which energy projects were most successful?</a:t>
            </a:r>
            <a:br>
              <a:rPr lang="en-US" smtClean="0"/>
            </a:br>
            <a:endParaRPr lang="en-US" smtClean="0"/>
          </a:p>
          <a:p>
            <a:r>
              <a:rPr lang="en-US" smtClean="0"/>
              <a:t>Where have we improved? Which areas have we made progress in?</a:t>
            </a:r>
            <a:br>
              <a:rPr lang="en-US" smtClean="0"/>
            </a:br>
            <a:endParaRPr lang="en-US" smtClean="0"/>
          </a:p>
          <a:p>
            <a:r>
              <a:rPr lang="en-US" smtClean="0">
                <a:solidFill>
                  <a:srgbClr val="2AA9E0"/>
                </a:solidFill>
              </a:rPr>
              <a:t>How is CEI helping us achieve our numbers?</a:t>
            </a:r>
          </a:p>
          <a:p>
            <a:pPr lvl="1"/>
            <a:endParaRPr lang="en-US" smtClean="0">
              <a:solidFill>
                <a:srgbClr val="F4901E"/>
              </a:solidFill>
            </a:endParaRPr>
          </a:p>
          <a:p>
            <a:endParaRPr lang="en-US" smtClean="0">
              <a:solidFill>
                <a:srgbClr val="F4901E"/>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457200" y="228600"/>
            <a:ext cx="8229600" cy="914400"/>
          </a:xfrm>
          <a:prstGeom prst="rect">
            <a:avLst/>
          </a:prstGeom>
        </p:spPr>
        <p:txBody>
          <a:bodyPr/>
          <a:lstStyle/>
          <a:p>
            <a:r>
              <a:rPr lang="en-US" b="1" dirty="0" smtClean="0">
                <a:solidFill>
                  <a:srgbClr val="262262"/>
                </a:solidFill>
              </a:rPr>
              <a:t>CEI Benefits So Far</a:t>
            </a:r>
          </a:p>
        </p:txBody>
      </p:sp>
      <p:sp>
        <p:nvSpPr>
          <p:cNvPr id="8202" name="Text Box 10"/>
          <p:cNvSpPr txBox="1">
            <a:spLocks noChangeArrowheads="1"/>
          </p:cNvSpPr>
          <p:nvPr/>
        </p:nvSpPr>
        <p:spPr bwMode="auto">
          <a:xfrm>
            <a:off x="5295508" y="1524000"/>
            <a:ext cx="3733800" cy="1985159"/>
          </a:xfrm>
          <a:prstGeom prst="rect">
            <a:avLst/>
          </a:prstGeom>
          <a:noFill/>
          <a:ln w="9525">
            <a:noFill/>
            <a:miter lim="800000"/>
            <a:headEnd/>
            <a:tailEnd/>
          </a:ln>
        </p:spPr>
        <p:txBody>
          <a:bodyPr wrap="square">
            <a:spAutoFit/>
          </a:bodyPr>
          <a:lstStyle/>
          <a:p>
            <a:pPr algn="r">
              <a:spcBef>
                <a:spcPct val="50000"/>
              </a:spcBef>
            </a:pPr>
            <a:r>
              <a:rPr lang="en-US" sz="2400" dirty="0">
                <a:solidFill>
                  <a:srgbClr val="8CC646"/>
                </a:solidFill>
              </a:rPr>
              <a:t>People </a:t>
            </a:r>
            <a:endParaRPr lang="en-US" sz="2400" dirty="0" smtClean="0">
              <a:solidFill>
                <a:srgbClr val="8CC646"/>
              </a:solidFill>
            </a:endParaRPr>
          </a:p>
          <a:p>
            <a:pPr algn="r">
              <a:spcBef>
                <a:spcPct val="50000"/>
              </a:spcBef>
            </a:pPr>
            <a:r>
              <a:rPr lang="en-US" dirty="0" smtClean="0">
                <a:solidFill>
                  <a:srgbClr val="8CC646"/>
                </a:solidFill>
              </a:rPr>
              <a:t>Knowledgeable</a:t>
            </a:r>
            <a:r>
              <a:rPr lang="en-US" dirty="0">
                <a:solidFill>
                  <a:srgbClr val="8CC646"/>
                </a:solidFill>
              </a:rPr>
              <a:t>, motivated </a:t>
            </a:r>
            <a:r>
              <a:rPr lang="en-US" dirty="0" smtClean="0">
                <a:solidFill>
                  <a:srgbClr val="8CC646"/>
                </a:solidFill>
              </a:rPr>
              <a:t>employees delivered </a:t>
            </a:r>
            <a:br>
              <a:rPr lang="en-US" dirty="0" smtClean="0">
                <a:solidFill>
                  <a:srgbClr val="8CC646"/>
                </a:solidFill>
              </a:rPr>
            </a:br>
            <a:r>
              <a:rPr lang="en-US" dirty="0" smtClean="0">
                <a:solidFill>
                  <a:srgbClr val="8CC646"/>
                </a:solidFill>
              </a:rPr>
              <a:t>energy </a:t>
            </a:r>
            <a:r>
              <a:rPr lang="en-US" dirty="0">
                <a:solidFill>
                  <a:srgbClr val="8CC646"/>
                </a:solidFill>
              </a:rPr>
              <a:t>efficiency </a:t>
            </a:r>
            <a:r>
              <a:rPr lang="en-US" dirty="0" smtClean="0">
                <a:solidFill>
                  <a:srgbClr val="8CC646"/>
                </a:solidFill>
              </a:rPr>
              <a:t/>
            </a:r>
            <a:br>
              <a:rPr lang="en-US" dirty="0" smtClean="0">
                <a:solidFill>
                  <a:srgbClr val="8CC646"/>
                </a:solidFill>
              </a:rPr>
            </a:br>
            <a:r>
              <a:rPr lang="en-US" dirty="0" smtClean="0">
                <a:solidFill>
                  <a:srgbClr val="8CC646"/>
                </a:solidFill>
              </a:rPr>
              <a:t>savings </a:t>
            </a:r>
            <a:r>
              <a:rPr lang="en-US" dirty="0">
                <a:solidFill>
                  <a:srgbClr val="8CC646"/>
                </a:solidFill>
              </a:rPr>
              <a:t>from the </a:t>
            </a:r>
            <a:r>
              <a:rPr lang="en-US" dirty="0" smtClean="0">
                <a:solidFill>
                  <a:srgbClr val="8CC646"/>
                </a:solidFill>
              </a:rPr>
              <a:t/>
            </a:r>
            <a:br>
              <a:rPr lang="en-US" dirty="0" smtClean="0">
                <a:solidFill>
                  <a:srgbClr val="8CC646"/>
                </a:solidFill>
              </a:rPr>
            </a:br>
            <a:r>
              <a:rPr lang="en-US" dirty="0" smtClean="0">
                <a:solidFill>
                  <a:srgbClr val="8CC646"/>
                </a:solidFill>
              </a:rPr>
              <a:t>bottom </a:t>
            </a:r>
            <a:r>
              <a:rPr lang="en-US" dirty="0">
                <a:solidFill>
                  <a:srgbClr val="8CC646"/>
                </a:solidFill>
              </a:rPr>
              <a:t>up.</a:t>
            </a:r>
          </a:p>
        </p:txBody>
      </p:sp>
      <p:sp>
        <p:nvSpPr>
          <p:cNvPr id="8206" name="Text Box 10"/>
          <p:cNvSpPr txBox="1">
            <a:spLocks noChangeArrowheads="1"/>
          </p:cNvSpPr>
          <p:nvPr/>
        </p:nvSpPr>
        <p:spPr bwMode="auto">
          <a:xfrm>
            <a:off x="92698" y="1524000"/>
            <a:ext cx="2895600" cy="2077492"/>
          </a:xfrm>
          <a:prstGeom prst="rect">
            <a:avLst/>
          </a:prstGeom>
          <a:noFill/>
          <a:ln w="9525">
            <a:noFill/>
            <a:miter lim="800000"/>
            <a:headEnd/>
            <a:tailEnd/>
          </a:ln>
        </p:spPr>
        <p:txBody>
          <a:bodyPr wrap="square">
            <a:spAutoFit/>
          </a:bodyPr>
          <a:lstStyle/>
          <a:p>
            <a:pPr>
              <a:spcBef>
                <a:spcPct val="50000"/>
              </a:spcBef>
            </a:pPr>
            <a:r>
              <a:rPr lang="en-US" sz="2400" dirty="0">
                <a:solidFill>
                  <a:srgbClr val="2AA9E0"/>
                </a:solidFill>
              </a:rPr>
              <a:t>Organizational </a:t>
            </a:r>
            <a:r>
              <a:rPr lang="en-US" sz="2400" dirty="0" smtClean="0">
                <a:solidFill>
                  <a:srgbClr val="2AA9E0"/>
                </a:solidFill>
              </a:rPr>
              <a:t>Structure</a:t>
            </a:r>
          </a:p>
          <a:p>
            <a:pPr>
              <a:spcBef>
                <a:spcPct val="50000"/>
              </a:spcBef>
            </a:pPr>
            <a:r>
              <a:rPr lang="en-US" dirty="0" smtClean="0">
                <a:solidFill>
                  <a:srgbClr val="2AA9E0"/>
                </a:solidFill>
              </a:rPr>
              <a:t>Integrating energy into daily work has been possible because of leadership priority.</a:t>
            </a:r>
            <a:endParaRPr lang="en-US" dirty="0">
              <a:solidFill>
                <a:srgbClr val="2AA9E0"/>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44627" y="1740051"/>
            <a:ext cx="3850991" cy="3898749"/>
          </a:xfrm>
          <a:prstGeom prst="rect">
            <a:avLst/>
          </a:prstGeom>
        </p:spPr>
      </p:pic>
      <p:sp>
        <p:nvSpPr>
          <p:cNvPr id="8204" name="Text Box 10"/>
          <p:cNvSpPr txBox="1">
            <a:spLocks noChangeArrowheads="1"/>
          </p:cNvSpPr>
          <p:nvPr/>
        </p:nvSpPr>
        <p:spPr bwMode="auto">
          <a:xfrm>
            <a:off x="76200" y="3962400"/>
            <a:ext cx="3657600" cy="1985159"/>
          </a:xfrm>
          <a:prstGeom prst="rect">
            <a:avLst/>
          </a:prstGeom>
          <a:noFill/>
          <a:ln w="9525">
            <a:noFill/>
            <a:miter lim="800000"/>
            <a:headEnd/>
            <a:tailEnd/>
          </a:ln>
        </p:spPr>
        <p:txBody>
          <a:bodyPr wrap="square">
            <a:spAutoFit/>
          </a:bodyPr>
          <a:lstStyle/>
          <a:p>
            <a:pPr>
              <a:spcBef>
                <a:spcPct val="50000"/>
              </a:spcBef>
            </a:pPr>
            <a:r>
              <a:rPr lang="en-US" sz="2400" dirty="0" smtClean="0">
                <a:solidFill>
                  <a:srgbClr val="262262"/>
                </a:solidFill>
              </a:rPr>
              <a:t>Measurement</a:t>
            </a:r>
          </a:p>
          <a:p>
            <a:pPr>
              <a:spcBef>
                <a:spcPct val="50000"/>
              </a:spcBef>
            </a:pPr>
            <a:r>
              <a:rPr lang="en-US" dirty="0" smtClean="0">
                <a:solidFill>
                  <a:srgbClr val="262262"/>
                </a:solidFill>
              </a:rPr>
              <a:t>The </a:t>
            </a:r>
            <a:r>
              <a:rPr lang="en-US" dirty="0">
                <a:solidFill>
                  <a:srgbClr val="262262"/>
                </a:solidFill>
              </a:rPr>
              <a:t>ability to understand </a:t>
            </a:r>
            <a:r>
              <a:rPr lang="en-US" dirty="0" smtClean="0">
                <a:solidFill>
                  <a:srgbClr val="262262"/>
                </a:solidFill>
              </a:rPr>
              <a:t/>
            </a:r>
            <a:br>
              <a:rPr lang="en-US" dirty="0" smtClean="0">
                <a:solidFill>
                  <a:srgbClr val="262262"/>
                </a:solidFill>
              </a:rPr>
            </a:br>
            <a:r>
              <a:rPr lang="en-US" dirty="0" smtClean="0">
                <a:solidFill>
                  <a:srgbClr val="262262"/>
                </a:solidFill>
              </a:rPr>
              <a:t>and </a:t>
            </a:r>
            <a:r>
              <a:rPr lang="en-US" dirty="0">
                <a:solidFill>
                  <a:srgbClr val="262262"/>
                </a:solidFill>
              </a:rPr>
              <a:t>track </a:t>
            </a:r>
            <a:r>
              <a:rPr lang="en-US" dirty="0" smtClean="0">
                <a:solidFill>
                  <a:srgbClr val="262262"/>
                </a:solidFill>
              </a:rPr>
              <a:t>our energy </a:t>
            </a:r>
            <a:br>
              <a:rPr lang="en-US" dirty="0" smtClean="0">
                <a:solidFill>
                  <a:srgbClr val="262262"/>
                </a:solidFill>
              </a:rPr>
            </a:br>
            <a:r>
              <a:rPr lang="en-US" dirty="0" smtClean="0">
                <a:solidFill>
                  <a:srgbClr val="262262"/>
                </a:solidFill>
              </a:rPr>
              <a:t>consumption allowed us </a:t>
            </a:r>
            <a:r>
              <a:rPr lang="en-US" dirty="0">
                <a:solidFill>
                  <a:srgbClr val="262262"/>
                </a:solidFill>
              </a:rPr>
              <a:t>to </a:t>
            </a:r>
            <a:r>
              <a:rPr lang="en-US" dirty="0" smtClean="0">
                <a:solidFill>
                  <a:srgbClr val="262262"/>
                </a:solidFill>
              </a:rPr>
              <a:t/>
            </a:r>
            <a:br>
              <a:rPr lang="en-US" dirty="0" smtClean="0">
                <a:solidFill>
                  <a:srgbClr val="262262"/>
                </a:solidFill>
              </a:rPr>
            </a:br>
            <a:r>
              <a:rPr lang="en-US" dirty="0" smtClean="0">
                <a:solidFill>
                  <a:srgbClr val="262262"/>
                </a:solidFill>
              </a:rPr>
              <a:t>control </a:t>
            </a:r>
            <a:r>
              <a:rPr lang="en-US" dirty="0">
                <a:solidFill>
                  <a:srgbClr val="262262"/>
                </a:solidFill>
              </a:rPr>
              <a:t>and improve </a:t>
            </a:r>
            <a:r>
              <a:rPr lang="en-US" dirty="0" smtClean="0">
                <a:solidFill>
                  <a:srgbClr val="262262"/>
                </a:solidFill>
              </a:rPr>
              <a:t>performance </a:t>
            </a:r>
            <a:r>
              <a:rPr lang="en-US" dirty="0">
                <a:solidFill>
                  <a:srgbClr val="262262"/>
                </a:solidFill>
              </a:rPr>
              <a:t>and savings.</a:t>
            </a:r>
          </a:p>
        </p:txBody>
      </p:sp>
      <p:sp>
        <p:nvSpPr>
          <p:cNvPr id="8208" name="Text Box 10"/>
          <p:cNvSpPr txBox="1">
            <a:spLocks noChangeArrowheads="1"/>
          </p:cNvSpPr>
          <p:nvPr/>
        </p:nvSpPr>
        <p:spPr bwMode="auto">
          <a:xfrm>
            <a:off x="4762108" y="3962400"/>
            <a:ext cx="4267200" cy="2077492"/>
          </a:xfrm>
          <a:prstGeom prst="rect">
            <a:avLst/>
          </a:prstGeom>
          <a:noFill/>
          <a:ln w="9525">
            <a:noFill/>
            <a:miter lim="800000"/>
            <a:headEnd/>
            <a:tailEnd/>
          </a:ln>
        </p:spPr>
        <p:txBody>
          <a:bodyPr wrap="square">
            <a:spAutoFit/>
          </a:bodyPr>
          <a:lstStyle/>
          <a:p>
            <a:pPr algn="r">
              <a:spcBef>
                <a:spcPct val="50000"/>
              </a:spcBef>
            </a:pPr>
            <a:r>
              <a:rPr lang="en-US" sz="2400" dirty="0">
                <a:solidFill>
                  <a:srgbClr val="808080"/>
                </a:solidFill>
              </a:rPr>
              <a:t>Manufacturing </a:t>
            </a:r>
            <a:br>
              <a:rPr lang="en-US" sz="2400" dirty="0">
                <a:solidFill>
                  <a:srgbClr val="808080"/>
                </a:solidFill>
              </a:rPr>
            </a:br>
            <a:r>
              <a:rPr lang="en-US" sz="2400" dirty="0" smtClean="0">
                <a:solidFill>
                  <a:srgbClr val="808080"/>
                </a:solidFill>
              </a:rPr>
              <a:t>Systems</a:t>
            </a:r>
            <a:endParaRPr lang="en-US" sz="2400" dirty="0">
              <a:solidFill>
                <a:srgbClr val="808080"/>
              </a:solidFill>
            </a:endParaRPr>
          </a:p>
          <a:p>
            <a:pPr algn="r">
              <a:spcBef>
                <a:spcPct val="50000"/>
              </a:spcBef>
            </a:pPr>
            <a:r>
              <a:rPr lang="en-US" dirty="0" smtClean="0">
                <a:solidFill>
                  <a:srgbClr val="666666"/>
                </a:solidFill>
              </a:rPr>
              <a:t>Our comprehensive plan </a:t>
            </a:r>
            <a:r>
              <a:rPr lang="en-US" dirty="0">
                <a:solidFill>
                  <a:srgbClr val="666666"/>
                </a:solidFill>
              </a:rPr>
              <a:t>to </a:t>
            </a:r>
            <a:r>
              <a:rPr lang="en-US" dirty="0" smtClean="0">
                <a:solidFill>
                  <a:srgbClr val="666666"/>
                </a:solidFill>
              </a:rPr>
              <a:t/>
            </a:r>
            <a:br>
              <a:rPr lang="en-US" dirty="0" smtClean="0">
                <a:solidFill>
                  <a:srgbClr val="666666"/>
                </a:solidFill>
              </a:rPr>
            </a:br>
            <a:r>
              <a:rPr lang="en-US" dirty="0" smtClean="0">
                <a:solidFill>
                  <a:srgbClr val="666666"/>
                </a:solidFill>
              </a:rPr>
              <a:t>manage </a:t>
            </a:r>
            <a:r>
              <a:rPr lang="en-US" dirty="0">
                <a:solidFill>
                  <a:srgbClr val="666666"/>
                </a:solidFill>
              </a:rPr>
              <a:t>energy </a:t>
            </a:r>
            <a:r>
              <a:rPr lang="en-US" dirty="0" smtClean="0">
                <a:solidFill>
                  <a:srgbClr val="666666"/>
                </a:solidFill>
              </a:rPr>
              <a:t>included </a:t>
            </a:r>
            <a:br>
              <a:rPr lang="en-US" dirty="0" smtClean="0">
                <a:solidFill>
                  <a:srgbClr val="666666"/>
                </a:solidFill>
              </a:rPr>
            </a:br>
            <a:r>
              <a:rPr lang="en-US" dirty="0" smtClean="0">
                <a:solidFill>
                  <a:srgbClr val="666666"/>
                </a:solidFill>
              </a:rPr>
              <a:t>behavior change in O &amp; M</a:t>
            </a:r>
            <a:r>
              <a:rPr lang="en-US" dirty="0">
                <a:solidFill>
                  <a:srgbClr val="666666"/>
                </a:solidFill>
              </a:rPr>
              <a:t> </a:t>
            </a:r>
            <a:r>
              <a:rPr lang="en-US" dirty="0" smtClean="0">
                <a:solidFill>
                  <a:srgbClr val="666666"/>
                </a:solidFill>
              </a:rPr>
              <a:t>as well </a:t>
            </a:r>
            <a:br>
              <a:rPr lang="en-US" dirty="0" smtClean="0">
                <a:solidFill>
                  <a:srgbClr val="666666"/>
                </a:solidFill>
              </a:rPr>
            </a:br>
            <a:r>
              <a:rPr lang="en-US" dirty="0" smtClean="0">
                <a:solidFill>
                  <a:srgbClr val="666666"/>
                </a:solidFill>
              </a:rPr>
              <a:t>as successful capital </a:t>
            </a:r>
            <a:r>
              <a:rPr lang="en-US" dirty="0">
                <a:solidFill>
                  <a:srgbClr val="666666"/>
                </a:solidFill>
              </a:rPr>
              <a:t>investments.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457200" y="0"/>
            <a:ext cx="8229600" cy="1143000"/>
          </a:xfrm>
          <a:prstGeom prst="rect">
            <a:avLst/>
          </a:prstGeom>
        </p:spPr>
        <p:txBody>
          <a:bodyPr/>
          <a:lstStyle/>
          <a:p>
            <a:r>
              <a:rPr lang="en-US" dirty="0" smtClean="0">
                <a:solidFill>
                  <a:srgbClr val="262262"/>
                </a:solidFill>
              </a:rPr>
              <a:t>How CEI Works For Us</a:t>
            </a:r>
          </a:p>
        </p:txBody>
      </p:sp>
      <p:sp>
        <p:nvSpPr>
          <p:cNvPr id="9219" name="Rectangle 4"/>
          <p:cNvSpPr>
            <a:spLocks noGrp="1" noChangeArrowheads="1"/>
          </p:cNvSpPr>
          <p:nvPr>
            <p:ph type="body" idx="4294967295"/>
          </p:nvPr>
        </p:nvSpPr>
        <p:spPr>
          <a:xfrm>
            <a:off x="152400" y="2286000"/>
            <a:ext cx="8763000" cy="3124200"/>
          </a:xfrm>
          <a:prstGeom prst="rect">
            <a:avLst/>
          </a:prstGeom>
          <a:noFill/>
        </p:spPr>
        <p:txBody>
          <a:bodyPr/>
          <a:lstStyle/>
          <a:p>
            <a:pPr marL="401638" lvl="1" indent="0">
              <a:lnSpc>
                <a:spcPct val="80000"/>
              </a:lnSpc>
              <a:buFontTx/>
              <a:buNone/>
            </a:pPr>
            <a:r>
              <a:rPr lang="en-US" sz="1600" b="1" dirty="0" smtClean="0">
                <a:latin typeface="Arial" charset="0"/>
              </a:rPr>
              <a:t>CEI is a strategic energy management process. We’re implementing it here because:</a:t>
            </a:r>
          </a:p>
          <a:p>
            <a:pPr marL="401638" lvl="1" indent="0">
              <a:lnSpc>
                <a:spcPct val="80000"/>
              </a:lnSpc>
              <a:buFontTx/>
              <a:buNone/>
            </a:pPr>
            <a:endParaRPr lang="en-US" sz="1600" b="1" dirty="0" smtClean="0">
              <a:latin typeface="Arial" charset="0"/>
            </a:endParaRPr>
          </a:p>
          <a:p>
            <a:pPr lvl="2"/>
            <a:r>
              <a:rPr lang="en-US" sz="2000" dirty="0" smtClean="0"/>
              <a:t>CEI helps us manage energy as a controllable expense.</a:t>
            </a:r>
          </a:p>
          <a:p>
            <a:pPr lvl="2"/>
            <a:r>
              <a:rPr lang="en-US" sz="2000" dirty="0" smtClean="0"/>
              <a:t>CEI gets all of us working together to reduce energy use.</a:t>
            </a:r>
          </a:p>
          <a:p>
            <a:pPr lvl="2"/>
            <a:r>
              <a:rPr lang="en-US" sz="2000" dirty="0" smtClean="0"/>
              <a:t>CEI improves our energy productivity.</a:t>
            </a:r>
          </a:p>
          <a:p>
            <a:pPr lvl="2"/>
            <a:r>
              <a:rPr lang="en-US" sz="2000" dirty="0" smtClean="0"/>
              <a:t>CEI increases payback on energy-related capital improvements.</a:t>
            </a:r>
          </a:p>
          <a:p>
            <a:pPr lvl="2"/>
            <a:r>
              <a:rPr lang="en-US" sz="2000" dirty="0" smtClean="0"/>
              <a:t>CEI reduces O&amp;M expenses.</a:t>
            </a:r>
          </a:p>
          <a:p>
            <a:pPr lvl="2"/>
            <a:r>
              <a:rPr lang="en-US" sz="2000" dirty="0" smtClean="0"/>
              <a:t>CEI gives us a competitive advantage at the point of production.</a:t>
            </a:r>
          </a:p>
          <a:p>
            <a:pPr marL="0" indent="0"/>
            <a:endParaRPr lang="en-US" sz="2000" dirty="0" smtClean="0"/>
          </a:p>
          <a:p>
            <a:pPr marL="0" indent="0"/>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r>
              <a:rPr lang="en-US" sz="3600" smtClean="0"/>
              <a:t>Training</a:t>
            </a:r>
          </a:p>
          <a:p>
            <a:r>
              <a:rPr lang="en-US" sz="3600" smtClean="0"/>
              <a:t>Key Performance Indicators</a:t>
            </a:r>
          </a:p>
          <a:p>
            <a:r>
              <a:rPr lang="en-US" sz="3600" smtClean="0"/>
              <a:t>Savings!</a:t>
            </a:r>
          </a:p>
          <a:p>
            <a:endParaRPr lang="en-US" sz="3600" smtClean="0"/>
          </a:p>
        </p:txBody>
      </p:sp>
      <p:sp>
        <p:nvSpPr>
          <p:cNvPr id="10243" name="Rectangle 5"/>
          <p:cNvSpPr>
            <a:spLocks noGrp="1" noChangeArrowheads="1"/>
          </p:cNvSpPr>
          <p:nvPr>
            <p:ph type="title"/>
          </p:nvPr>
        </p:nvSpPr>
        <p:spPr>
          <a:noFill/>
        </p:spPr>
        <p:txBody>
          <a:bodyPr/>
          <a:lstStyle/>
          <a:p>
            <a:r>
              <a:rPr lang="en-US" b="0" i="1" dirty="0" smtClean="0">
                <a:solidFill>
                  <a:srgbClr val="8CC646"/>
                </a:solidFill>
              </a:rPr>
              <a:t>[Insert Facility Name] [Year]</a:t>
            </a:r>
            <a:r>
              <a:rPr lang="en-US" b="0" dirty="0" smtClean="0">
                <a:solidFill>
                  <a:srgbClr val="8CC646"/>
                </a:solidFill>
              </a:rPr>
              <a:t> Goals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EI">
  <a:themeElements>
    <a:clrScheme name="CE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EI">
      <a:majorFont>
        <a:latin typeface="Century Gothic"/>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E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I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a0d54e93-d257-444a-897f-4bd885f63bd7" ContentTypeId="0x010100F6262F0A7F2EBC449AADF4C50ACDDB6A" PreviousValue="false"/>
</file>

<file path=customXml/item2.xml><?xml version="1.0" encoding="utf-8"?>
<ct:contentTypeSchema xmlns:ct="http://schemas.microsoft.com/office/2006/metadata/contentType" xmlns:ma="http://schemas.microsoft.com/office/2006/metadata/properties/metaAttributes" ct:_="" ma:_="" ma:contentTypeName="NEEA Core Document" ma:contentTypeID="0x010100F6262F0A7F2EBC449AADF4C50ACDDB6A00AD05A5F18E741440903141C1C262DE15" ma:contentTypeVersion="26" ma:contentTypeDescription="NEEA's core content type" ma:contentTypeScope="" ma:versionID="adbf93929427efaa5af908aad8f13fdd">
  <xsd:schema xmlns:xsd="http://www.w3.org/2001/XMLSchema" xmlns:xs="http://www.w3.org/2001/XMLSchema" xmlns:p="http://schemas.microsoft.com/office/2006/metadata/properties" xmlns:ns2="b0026184-765f-4768-b711-70a371f96413" xmlns:ns3="28ee65f5-b804-4446-bd31-19828c4e5a72" xmlns:ns4="ef23e667-b1b1-4f6f-bc41-7f12c3eaf1a0" targetNamespace="http://schemas.microsoft.com/office/2006/metadata/properties" ma:root="true" ma:fieldsID="30df6a1febca878eb6209abefd7c77b1" ns2:_="" ns3:_="" ns4:_="">
    <xsd:import namespace="b0026184-765f-4768-b711-70a371f96413"/>
    <xsd:import namespace="28ee65f5-b804-4446-bd31-19828c4e5a72"/>
    <xsd:import namespace="ef23e667-b1b1-4f6f-bc41-7f12c3eaf1a0"/>
    <xsd:element name="properties">
      <xsd:complexType>
        <xsd:sequence>
          <xsd:element name="documentManagement">
            <xsd:complexType>
              <xsd:all>
                <xsd:element ref="ns2:Document_x0020_Owner" minOccurs="0"/>
                <xsd:element ref="ns2:Document_x0020_Status" minOccurs="0"/>
                <xsd:element ref="ns2:af37d51591e54ee792e4452031f0e71e" minOccurs="0"/>
                <xsd:element ref="ns2:TaxCatchAll" minOccurs="0"/>
                <xsd:element ref="ns2:TaxCatchAllLabel" minOccurs="0"/>
                <xsd:element ref="ns3:e2c968f3228c4d48a56208802e789ca2"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026184-765f-4768-b711-70a371f96413" elementFormDefault="qualified">
    <xsd:import namespace="http://schemas.microsoft.com/office/2006/documentManagement/types"/>
    <xsd:import namespace="http://schemas.microsoft.com/office/infopath/2007/PartnerControls"/>
    <xsd:element name="Document_x0020_Owner" ma:index="2" nillable="true" ma:displayName="Asset Owner" ma:description="The NEEA Employee responsible for the content of this file." ma:list="UserInfo" ma:SearchPeopleOnly="false" ma:SharePointGroup="0" ma:internalName="Document_x0020_Owner"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4" nillable="true" ma:displayName="Document Status" ma:default="Draft" ma:format="Dropdown" ma:internalName="Document_x0020_Status" ma:readOnly="false">
      <xsd:simpleType>
        <xsd:restriction base="dms:Choice">
          <xsd:enumeration value="Draft"/>
          <xsd:enumeration value="Final"/>
          <xsd:enumeration value="Expired"/>
        </xsd:restriction>
      </xsd:simpleType>
    </xsd:element>
    <xsd:element name="af37d51591e54ee792e4452031f0e71e" ma:index="8" nillable="true" ma:taxonomy="true" ma:internalName="af37d51591e54ee792e4452031f0e71e" ma:taxonomyFieldName="Classification_x0020_Level" ma:displayName="Classification Level" ma:default="" ma:fieldId="{af37d515-91e5-4ee7-92e4-452031f0e71e}" ma:sspId="a0d54e93-d257-444a-897f-4bd885f63bd7" ma:termSetId="1b8bac97-d0b1-4a0d-81f6-dbb4ea88b68e"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5ec4fa18-9fc2-4ad2-a46d-9d96ce67e502}" ma:internalName="TaxCatchAll" ma:showField="CatchAllData" ma:web="ef23e667-b1b1-4f6f-bc41-7f12c3eaf1a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5ec4fa18-9fc2-4ad2-a46d-9d96ce67e502}" ma:internalName="TaxCatchAllLabel" ma:readOnly="true" ma:showField="CatchAllDataLabel" ma:web="ef23e667-b1b1-4f6f-bc41-7f12c3eaf1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8ee65f5-b804-4446-bd31-19828c4e5a72" elementFormDefault="qualified">
    <xsd:import namespace="http://schemas.microsoft.com/office/2006/documentManagement/types"/>
    <xsd:import namespace="http://schemas.microsoft.com/office/infopath/2007/PartnerControls"/>
    <xsd:element name="e2c968f3228c4d48a56208802e789ca2" ma:index="15" nillable="true" ma:taxonomy="true" ma:internalName="e2c968f3228c4d48a56208802e789ca2" ma:taxonomyFieldName="Document_x0020_Type" ma:displayName="Document Type" ma:default="" ma:fieldId="{e2c968f3-228c-4d48-a562-08802e789ca2}" ma:sspId="a0d54e93-d257-444a-897f-4bd885f63bd7" ma:termSetId="cf1fbaed-fdd8-4686-879f-5923a0ed1da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f23e667-b1b1-4f6f-bc41-7f12c3eaf1a0" elementFormDefault="qualified">
    <xsd:import namespace="http://schemas.microsoft.com/office/2006/documentManagement/types"/>
    <xsd:import namespace="http://schemas.microsoft.com/office/infopath/2007/PartnerControls"/>
    <xsd:element name="SharedWithUsers" ma:index="1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True</openByDefault>
  <xsnScope/>
</customXsn>
</file>

<file path=customXml/item5.xml><?xml version="1.0" encoding="utf-8"?>
<p:properties xmlns:p="http://schemas.microsoft.com/office/2006/metadata/properties" xmlns:xsi="http://www.w3.org/2001/XMLSchema-instance" xmlns:pc="http://schemas.microsoft.com/office/infopath/2007/PartnerControls">
  <documentManagement>
    <af37d51591e54ee792e4452031f0e71e xmlns="b0026184-765f-4768-b711-70a371f96413">
      <Terms xmlns="http://schemas.microsoft.com/office/infopath/2007/PartnerControls"/>
    </af37d51591e54ee792e4452031f0e71e>
    <TaxCatchAll xmlns="b0026184-765f-4768-b711-70a371f96413"/>
    <Document_x0020_Owner xmlns="b0026184-765f-4768-b711-70a371f96413">
      <UserInfo>
        <DisplayName/>
        <AccountId xsi:nil="true"/>
        <AccountType/>
      </UserInfo>
    </Document_x0020_Owner>
    <Document_x0020_Status xmlns="b0026184-765f-4768-b711-70a371f96413">Draft</Document_x0020_Status>
    <e2c968f3228c4d48a56208802e789ca2 xmlns="28ee65f5-b804-4446-bd31-19828c4e5a72">
      <Terms xmlns="http://schemas.microsoft.com/office/infopath/2007/PartnerControls"/>
    </e2c968f3228c4d48a56208802e789ca2>
  </documentManagement>
</p:properties>
</file>

<file path=customXml/itemProps1.xml><?xml version="1.0" encoding="utf-8"?>
<ds:datastoreItem xmlns:ds="http://schemas.openxmlformats.org/officeDocument/2006/customXml" ds:itemID="{035D3B10-A208-4CEE-B779-DA2D805CFD31}"/>
</file>

<file path=customXml/itemProps2.xml><?xml version="1.0" encoding="utf-8"?>
<ds:datastoreItem xmlns:ds="http://schemas.openxmlformats.org/officeDocument/2006/customXml" ds:itemID="{3740FEC8-71A9-470E-81E7-5B0CB94256D9}"/>
</file>

<file path=customXml/itemProps3.xml><?xml version="1.0" encoding="utf-8"?>
<ds:datastoreItem xmlns:ds="http://schemas.openxmlformats.org/officeDocument/2006/customXml" ds:itemID="{7163AACD-0EA4-43F4-98F3-DACB838B6B30}"/>
</file>

<file path=customXml/itemProps4.xml><?xml version="1.0" encoding="utf-8"?>
<ds:datastoreItem xmlns:ds="http://schemas.openxmlformats.org/officeDocument/2006/customXml" ds:itemID="{9816C58C-631E-4388-A2EE-2504D114C583}"/>
</file>

<file path=customXml/itemProps5.xml><?xml version="1.0" encoding="utf-8"?>
<ds:datastoreItem xmlns:ds="http://schemas.openxmlformats.org/officeDocument/2006/customXml" ds:itemID="{B5A27D83-ABCD-429D-BA11-EE4922A7881B}"/>
</file>

<file path=docProps/app.xml><?xml version="1.0" encoding="utf-8"?>
<Properties xmlns="http://schemas.openxmlformats.org/officeDocument/2006/extended-properties" xmlns:vt="http://schemas.openxmlformats.org/officeDocument/2006/docPropsVTypes">
  <Template>CEI</Template>
  <TotalTime>0</TotalTime>
  <Words>989</Words>
  <Application>Microsoft Office PowerPoint</Application>
  <PresentationFormat>On-screen Show (4:3)</PresentationFormat>
  <Paragraphs>175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CEI</vt:lpstr>
      <vt:lpstr>Slide 1</vt:lpstr>
      <vt:lpstr>Energy Is a Top Priority </vt:lpstr>
      <vt:lpstr>Why Is Energy a Priority?</vt:lpstr>
      <vt:lpstr>Thank You, Energy Team!</vt:lpstr>
      <vt:lpstr>We’re Making Great Progress!</vt:lpstr>
      <vt:lpstr>Highlights From The Past Year</vt:lpstr>
      <vt:lpstr>CEI Benefits So Far</vt:lpstr>
      <vt:lpstr>How CEI Works For Us</vt:lpstr>
      <vt:lpstr>[Insert Facility Name] [Year] Goals</vt:lpstr>
      <vt:lpstr>Slide 10</vt:lpstr>
      <vt:lpstr>We Need Your Ideas!</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300</cp:revision>
  <dcterms:created xsi:type="dcterms:W3CDTF">2008-04-03T17:21:14Z</dcterms:created>
  <dcterms:modified xsi:type="dcterms:W3CDTF">2013-07-14T15:09:38Z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0x010100F6262F0A7F2EBC449AADF4C50ACDDB6A00AD05A5F18E741440903141C1C262DE15</vt:lpwstr>
  </property>
</Properties>
</file>