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30.xml" ContentType="application/vnd.openxmlformats-officedocument.presentationml.slide+xml"/>
  <Override PartName="/ppt/slides/slide17.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25.xml" ContentType="application/vnd.openxmlformats-officedocument.presentationml.notesSlide+xml"/>
  <Override PartName="/ppt/notesSlides/notesSlide18.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5"/>
  </p:notesMasterIdLst>
  <p:handoutMasterIdLst>
    <p:handoutMasterId r:id="rId36"/>
  </p:handoutMasterIdLst>
  <p:sldIdLst>
    <p:sldId id="302" r:id="rId2"/>
    <p:sldId id="353" r:id="rId3"/>
    <p:sldId id="368" r:id="rId4"/>
    <p:sldId id="352" r:id="rId5"/>
    <p:sldId id="354" r:id="rId6"/>
    <p:sldId id="361" r:id="rId7"/>
    <p:sldId id="362" r:id="rId8"/>
    <p:sldId id="367" r:id="rId9"/>
    <p:sldId id="355" r:id="rId10"/>
    <p:sldId id="356" r:id="rId11"/>
    <p:sldId id="357" r:id="rId12"/>
    <p:sldId id="358" r:id="rId13"/>
    <p:sldId id="369" r:id="rId14"/>
    <p:sldId id="370" r:id="rId15"/>
    <p:sldId id="359" r:id="rId16"/>
    <p:sldId id="360" r:id="rId17"/>
    <p:sldId id="371" r:id="rId18"/>
    <p:sldId id="372" r:id="rId19"/>
    <p:sldId id="373" r:id="rId20"/>
    <p:sldId id="374" r:id="rId21"/>
    <p:sldId id="379" r:id="rId22"/>
    <p:sldId id="342" r:id="rId23"/>
    <p:sldId id="388" r:id="rId24"/>
    <p:sldId id="343" r:id="rId25"/>
    <p:sldId id="375" r:id="rId26"/>
    <p:sldId id="376" r:id="rId27"/>
    <p:sldId id="386" r:id="rId28"/>
    <p:sldId id="387" r:id="rId29"/>
    <p:sldId id="381" r:id="rId30"/>
    <p:sldId id="340" r:id="rId31"/>
    <p:sldId id="378" r:id="rId32"/>
    <p:sldId id="382" r:id="rId33"/>
    <p:sldId id="384"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654"/>
    <a:srgbClr val="2AA9E0"/>
    <a:srgbClr val="8CC646"/>
    <a:srgbClr val="262262"/>
    <a:srgbClr val="942923"/>
    <a:srgbClr val="9ACD72"/>
    <a:srgbClr val="666666"/>
    <a:srgbClr val="7FCDE8"/>
    <a:srgbClr val="B4D88B"/>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38" autoAdjust="0"/>
    <p:restoredTop sz="90588" autoAdjust="0"/>
  </p:normalViewPr>
  <p:slideViewPr>
    <p:cSldViewPr>
      <p:cViewPr>
        <p:scale>
          <a:sx n="112" d="100"/>
          <a:sy n="112" d="100"/>
        </p:scale>
        <p:origin x="126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53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45"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46" Type="http://schemas.openxmlformats.org/officeDocument/2006/relationships/customXml" Target="../customXml/item5.xml"/><Relationship Id="rId20" Type="http://schemas.openxmlformats.org/officeDocument/2006/relationships/slide" Target="slides/slide19.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931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F0A50459-5211-4EA6-99FB-1811624A90FD}" type="datetimeFigureOut">
              <a:rPr lang="en-US"/>
              <a:pPr>
                <a:defRPr/>
              </a:pPr>
              <a:t>6/16/2016</a:t>
            </a:fld>
            <a:endParaRPr lang="en-US" dirty="0"/>
          </a:p>
        </p:txBody>
      </p:sp>
      <p:sp>
        <p:nvSpPr>
          <p:cNvPr id="931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931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CB6FD430-40B2-413A-9F08-C9AF9799A1CB}" type="slidenum">
              <a:rPr lang="en-US"/>
              <a:pPr>
                <a:defRPr/>
              </a:pPr>
              <a:t>‹#›</a:t>
            </a:fld>
            <a:endParaRPr lang="en-US" dirty="0"/>
          </a:p>
        </p:txBody>
      </p:sp>
    </p:spTree>
    <p:extLst>
      <p:ext uri="{BB962C8B-B14F-4D97-AF65-F5344CB8AC3E}">
        <p14:creationId xmlns:p14="http://schemas.microsoft.com/office/powerpoint/2010/main" val="1940740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18AE900-96BB-4495-A0CF-28217F5072CB}" type="slidenum">
              <a:rPr lang="en-US"/>
              <a:pPr>
                <a:defRPr/>
              </a:pPr>
              <a:t>‹#›</a:t>
            </a:fld>
            <a:endParaRPr lang="en-US" dirty="0"/>
          </a:p>
        </p:txBody>
      </p:sp>
    </p:spTree>
    <p:extLst>
      <p:ext uri="{BB962C8B-B14F-4D97-AF65-F5344CB8AC3E}">
        <p14:creationId xmlns:p14="http://schemas.microsoft.com/office/powerpoint/2010/main" val="2154486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44588" y="685800"/>
            <a:ext cx="4572000" cy="3429000"/>
          </a:xfrm>
          <a:ln/>
        </p:spPr>
      </p:sp>
      <p:sp>
        <p:nvSpPr>
          <p:cNvPr id="36867" name="Rectangle 3"/>
          <p:cNvSpPr>
            <a:spLocks noGrp="1" noChangeArrowheads="1"/>
          </p:cNvSpPr>
          <p:nvPr>
            <p:ph type="body" idx="1"/>
          </p:nvPr>
        </p:nvSpPr>
        <p:spPr>
          <a:xfrm>
            <a:off x="914400" y="4343400"/>
            <a:ext cx="5029200" cy="4114800"/>
          </a:xfrm>
          <a:noFill/>
          <a:ln/>
        </p:spPr>
        <p:txBody>
          <a:bodyPr/>
          <a:lstStyle/>
          <a:p>
            <a:r>
              <a:rPr lang="en-US" b="1" dirty="0" smtClean="0"/>
              <a:t>Instructions:</a:t>
            </a:r>
            <a:endParaRPr lang="en-US" dirty="0" smtClean="0"/>
          </a:p>
          <a:p>
            <a:r>
              <a:rPr lang="en-US" dirty="0" smtClean="0"/>
              <a:t>Put your facility’s logo on this slide before you present. </a:t>
            </a:r>
          </a:p>
          <a:p>
            <a:endParaRPr lang="en-US" dirty="0" smtClean="0"/>
          </a:p>
          <a:p>
            <a:r>
              <a:rPr lang="en-US" b="1" dirty="0" smtClean="0"/>
              <a:t>Talking Points:</a:t>
            </a:r>
            <a:endParaRPr lang="en-US" dirty="0" smtClean="0"/>
          </a:p>
          <a:p>
            <a:r>
              <a:rPr lang="en-US" dirty="0" smtClean="0"/>
              <a:t>Explain the purpose of today’s presentation, which may be to: </a:t>
            </a:r>
          </a:p>
          <a:p>
            <a:r>
              <a:rPr lang="en-US" dirty="0" smtClean="0"/>
              <a:t>Introduce Continuous Energy Improvement (CEI) </a:t>
            </a:r>
          </a:p>
          <a:p>
            <a:r>
              <a:rPr lang="en-US" dirty="0" smtClean="0"/>
              <a:t>Stimulate conversations in your facility regarding energy use </a:t>
            </a:r>
          </a:p>
        </p:txBody>
      </p:sp>
    </p:spTree>
    <p:extLst>
      <p:ext uri="{BB962C8B-B14F-4D97-AF65-F5344CB8AC3E}">
        <p14:creationId xmlns:p14="http://schemas.microsoft.com/office/powerpoint/2010/main" val="105140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Select one of the answers and talk about ways that everyone can lower the energy use of that system. </a:t>
            </a:r>
          </a:p>
          <a:p>
            <a:endParaRPr lang="en-US" dirty="0" smtClean="0"/>
          </a:p>
          <a:p>
            <a:r>
              <a:rPr lang="en-US" b="1" dirty="0" smtClean="0"/>
              <a:t>Talking Points:</a:t>
            </a:r>
            <a:endParaRPr lang="en-US" dirty="0" smtClean="0"/>
          </a:p>
          <a:p>
            <a:r>
              <a:rPr lang="en-US" dirty="0" smtClean="0"/>
              <a:t>Let’s pick a system and come up with three ways to reduce its energy consumption</a:t>
            </a:r>
            <a:r>
              <a:rPr lang="en-US" baseline="0" dirty="0" smtClean="0"/>
              <a:t> that don’t affect production</a:t>
            </a:r>
            <a:r>
              <a:rPr lang="en-US" dirty="0" smtClean="0"/>
              <a:t>.</a:t>
            </a:r>
          </a:p>
          <a:p>
            <a:r>
              <a:rPr lang="en-US" dirty="0" smtClean="0"/>
              <a:t>For example, for Refrigeration, we could say reduce our heat load by keeping the doors closed, turning off the lights, and optimizing our defrost controls.</a:t>
            </a:r>
          </a:p>
          <a:p>
            <a:r>
              <a:rPr lang="en-US" dirty="0" smtClean="0"/>
              <a:t>Someone pick a system. Let’s throw around some quick ideas.  </a:t>
            </a:r>
          </a:p>
          <a:p>
            <a:r>
              <a:rPr lang="en-US" b="1" dirty="0" smtClean="0"/>
              <a:t>OPTIONAL:</a:t>
            </a:r>
            <a:r>
              <a:rPr lang="en-US" dirty="0" smtClean="0"/>
              <a:t> Give out a few prizes for strong answers.</a:t>
            </a:r>
          </a:p>
          <a:p>
            <a:endParaRPr lang="en-US" dirty="0" smtClean="0"/>
          </a:p>
        </p:txBody>
      </p:sp>
    </p:spTree>
    <p:extLst>
      <p:ext uri="{BB962C8B-B14F-4D97-AF65-F5344CB8AC3E}">
        <p14:creationId xmlns:p14="http://schemas.microsoft.com/office/powerpoint/2010/main" val="570696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r>
              <a:rPr lang="en-US" b="1" smtClean="0"/>
              <a:t>Instructions:</a:t>
            </a:r>
            <a:endParaRPr lang="en-US" smtClean="0"/>
          </a:p>
          <a:p>
            <a:r>
              <a:rPr lang="en-US" smtClean="0"/>
              <a:t>Before you advance to the next slide, wait for answers and encourage discussion.</a:t>
            </a:r>
          </a:p>
          <a:p>
            <a:endParaRPr lang="en-US" smtClean="0"/>
          </a:p>
          <a:p>
            <a:r>
              <a:rPr lang="en-US" b="1" smtClean="0"/>
              <a:t>Talking Points:</a:t>
            </a:r>
            <a:endParaRPr lang="en-US" smtClean="0"/>
          </a:p>
          <a:p>
            <a:r>
              <a:rPr lang="en-US" smtClean="0"/>
              <a:t>If your audience is quiet:</a:t>
            </a:r>
          </a:p>
          <a:p>
            <a:r>
              <a:rPr lang="en-US" smtClean="0"/>
              <a:t>I’ll give you a hint — it’s not the purchase price.</a:t>
            </a:r>
          </a:p>
        </p:txBody>
      </p:sp>
    </p:spTree>
    <p:extLst>
      <p:ext uri="{BB962C8B-B14F-4D97-AF65-F5344CB8AC3E}">
        <p14:creationId xmlns:p14="http://schemas.microsoft.com/office/powerpoint/2010/main" val="2252031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r>
              <a:rPr lang="en-US" b="1" dirty="0" smtClean="0"/>
              <a:t>Talking Points:</a:t>
            </a:r>
            <a:endParaRPr lang="en-US" dirty="0" smtClean="0"/>
          </a:p>
          <a:p>
            <a:r>
              <a:rPr lang="en-US" dirty="0" smtClean="0"/>
              <a:t>You can say:</a:t>
            </a:r>
          </a:p>
          <a:p>
            <a:r>
              <a:rPr lang="en-US" dirty="0" smtClean="0"/>
              <a:t>That’s a lot. </a:t>
            </a:r>
            <a:r>
              <a:rPr lang="en-US" u="sng" dirty="0" smtClean="0"/>
              <a:t>98% of the motor’s eight-year cost.</a:t>
            </a:r>
            <a:r>
              <a:rPr lang="en-US" dirty="0" smtClean="0"/>
              <a:t> Part of energy efficiency is considering life-cycle costs, which include price per kWh, driven load requirement, efficiency, and hours of operation.</a:t>
            </a:r>
          </a:p>
          <a:p>
            <a:endParaRPr lang="en-US" dirty="0" smtClean="0"/>
          </a:p>
        </p:txBody>
      </p:sp>
    </p:spTree>
    <p:extLst>
      <p:ext uri="{BB962C8B-B14F-4D97-AF65-F5344CB8AC3E}">
        <p14:creationId xmlns:p14="http://schemas.microsoft.com/office/powerpoint/2010/main" val="4195855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r>
              <a:rPr lang="en-US" b="1" smtClean="0"/>
              <a:t>Instructions:</a:t>
            </a:r>
            <a:endParaRPr lang="en-US" smtClean="0"/>
          </a:p>
          <a:p>
            <a:r>
              <a:rPr lang="en-US" smtClean="0"/>
              <a:t>Before you advance to the next slide, wait for answers and encourage discussion.</a:t>
            </a:r>
          </a:p>
          <a:p>
            <a:endParaRPr lang="en-US" smtClean="0"/>
          </a:p>
          <a:p>
            <a:r>
              <a:rPr lang="en-US" b="1" smtClean="0"/>
              <a:t>Talking Points:</a:t>
            </a:r>
            <a:endParaRPr lang="en-US" smtClean="0"/>
          </a:p>
          <a:p>
            <a:r>
              <a:rPr lang="en-US" b="1" smtClean="0"/>
              <a:t>[Add your additional notes here.]</a:t>
            </a:r>
            <a:endParaRPr lang="en-US" smtClean="0"/>
          </a:p>
          <a:p>
            <a:endParaRPr lang="en-US" smtClean="0"/>
          </a:p>
        </p:txBody>
      </p:sp>
    </p:spTree>
    <p:extLst>
      <p:ext uri="{BB962C8B-B14F-4D97-AF65-F5344CB8AC3E}">
        <p14:creationId xmlns:p14="http://schemas.microsoft.com/office/powerpoint/2010/main" val="852859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r>
              <a:rPr lang="en-US" b="1" dirty="0" smtClean="0"/>
              <a:t>Customize utilities</a:t>
            </a:r>
            <a:r>
              <a:rPr lang="en-US" b="1" baseline="0" dirty="0" smtClean="0"/>
              <a:t> as appropriate, however, leaving in compressed air can be a point of interest for employees.</a:t>
            </a:r>
            <a:endParaRPr lang="en-US" b="1" dirty="0" smtClean="0"/>
          </a:p>
          <a:p>
            <a:endParaRPr lang="en-US" b="1" dirty="0" smtClean="0"/>
          </a:p>
          <a:p>
            <a:r>
              <a:rPr lang="en-US" b="1" dirty="0" smtClean="0"/>
              <a:t>Talking Points:</a:t>
            </a:r>
            <a:endParaRPr lang="en-US" dirty="0" smtClean="0"/>
          </a:p>
          <a:p>
            <a:r>
              <a:rPr lang="en-US" dirty="0" smtClean="0"/>
              <a:t>Yes, compressed air. Although compressed air is useful in a lot of ways, it takes up to 10 times more energy than other methods so it should be used only when necessary for the job. We</a:t>
            </a:r>
            <a:r>
              <a:rPr lang="en-US" baseline="0" dirty="0" smtClean="0"/>
              <a:t> can almost consider it as a utility.</a:t>
            </a:r>
            <a:endParaRPr lang="en-US" dirty="0" smtClean="0"/>
          </a:p>
          <a:p>
            <a:endParaRPr lang="en-US" dirty="0" smtClean="0"/>
          </a:p>
        </p:txBody>
      </p:sp>
    </p:spTree>
    <p:extLst>
      <p:ext uri="{BB962C8B-B14F-4D97-AF65-F5344CB8AC3E}">
        <p14:creationId xmlns:p14="http://schemas.microsoft.com/office/powerpoint/2010/main" val="864220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r>
              <a:rPr lang="en-US" b="1" smtClean="0"/>
              <a:t>Instructions:</a:t>
            </a:r>
            <a:endParaRPr lang="en-US" smtClean="0"/>
          </a:p>
          <a:p>
            <a:r>
              <a:rPr lang="en-US" smtClean="0"/>
              <a:t>Before you advance to the next slide, wait for answers and encourage discussion.</a:t>
            </a:r>
          </a:p>
          <a:p>
            <a:endParaRPr lang="en-US" smtClean="0"/>
          </a:p>
          <a:p>
            <a:r>
              <a:rPr lang="en-US" b="1" smtClean="0"/>
              <a:t>Talking Points:</a:t>
            </a:r>
            <a:endParaRPr lang="en-US" smtClean="0"/>
          </a:p>
          <a:p>
            <a:r>
              <a:rPr lang="en-US" smtClean="0"/>
              <a:t>If your audience is quiet:</a:t>
            </a:r>
          </a:p>
          <a:p>
            <a:r>
              <a:rPr lang="en-US" smtClean="0"/>
              <a:t>Raise your hand if you think it’s up to 20%.</a:t>
            </a:r>
          </a:p>
          <a:p>
            <a:r>
              <a:rPr lang="en-US" smtClean="0"/>
              <a:t>Raise your hand if you think it’s up to 50%.</a:t>
            </a:r>
          </a:p>
          <a:p>
            <a:r>
              <a:rPr lang="en-US" smtClean="0"/>
              <a:t>Raise your hand if you think it’s up to 65%.</a:t>
            </a:r>
          </a:p>
          <a:p>
            <a:endParaRPr lang="en-US" smtClean="0"/>
          </a:p>
        </p:txBody>
      </p:sp>
    </p:spTree>
    <p:extLst>
      <p:ext uri="{BB962C8B-B14F-4D97-AF65-F5344CB8AC3E}">
        <p14:creationId xmlns:p14="http://schemas.microsoft.com/office/powerpoint/2010/main" val="3230815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r>
              <a:rPr lang="en-US" b="1" smtClean="0"/>
              <a:t>Talking Points:</a:t>
            </a:r>
            <a:endParaRPr lang="en-US" smtClean="0"/>
          </a:p>
          <a:p>
            <a:r>
              <a:rPr lang="en-US" smtClean="0"/>
              <a:t>The accepted national average for leaks in a compressed air system is 20%-30% of the total compressor output. But, in certain industries, where there is a lot of vibration, the leak total can reach 50% of the total compressor output. So, leaks waste the air and a lot of energy used to generate it. </a:t>
            </a:r>
          </a:p>
          <a:p>
            <a:r>
              <a:rPr lang="en-US" smtClean="0"/>
              <a:t> </a:t>
            </a:r>
          </a:p>
          <a:p>
            <a:r>
              <a:rPr lang="en-US" b="1" smtClean="0"/>
              <a:t>OPTIONAL:</a:t>
            </a:r>
            <a:r>
              <a:rPr lang="en-US" smtClean="0"/>
              <a:t> Hand out a few prizes to those who guessed appropriately for your facility.</a:t>
            </a:r>
          </a:p>
        </p:txBody>
      </p:sp>
    </p:spTree>
    <p:extLst>
      <p:ext uri="{BB962C8B-B14F-4D97-AF65-F5344CB8AC3E}">
        <p14:creationId xmlns:p14="http://schemas.microsoft.com/office/powerpoint/2010/main" val="541765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This is a very important question. Talk about the total energy consumption within your facility. You may want to use a white board to write down people’s guesses to compare against the correct number.</a:t>
            </a:r>
          </a:p>
          <a:p>
            <a:endParaRPr lang="en-US" dirty="0" smtClean="0"/>
          </a:p>
          <a:p>
            <a:r>
              <a:rPr lang="en-US" b="1" dirty="0" smtClean="0"/>
              <a:t>Talking Points:</a:t>
            </a:r>
            <a:endParaRPr lang="en-US" dirty="0" smtClean="0"/>
          </a:p>
          <a:p>
            <a:r>
              <a:rPr lang="en-US" dirty="0" smtClean="0"/>
              <a:t>You can set up a framework for your audience’s suggestions:</a:t>
            </a:r>
          </a:p>
          <a:p>
            <a:r>
              <a:rPr lang="en-US" dirty="0" smtClean="0"/>
              <a:t>It’s between $XX and $XX.</a:t>
            </a:r>
          </a:p>
          <a:p>
            <a:r>
              <a:rPr lang="en-US" dirty="0" smtClean="0"/>
              <a:t>Who thinks it closer to $XX?</a:t>
            </a:r>
          </a:p>
          <a:p>
            <a:endParaRPr lang="en-US" dirty="0" smtClean="0"/>
          </a:p>
        </p:txBody>
      </p:sp>
    </p:spTree>
    <p:extLst>
      <p:ext uri="{BB962C8B-B14F-4D97-AF65-F5344CB8AC3E}">
        <p14:creationId xmlns:p14="http://schemas.microsoft.com/office/powerpoint/2010/main" val="3077433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r>
              <a:rPr lang="en-US" b="1" smtClean="0"/>
              <a:t>Instructions:</a:t>
            </a:r>
            <a:endParaRPr lang="en-US" smtClean="0"/>
          </a:p>
          <a:p>
            <a:r>
              <a:rPr lang="en-US" smtClean="0"/>
              <a:t>Review your facility’s projected annual energy use and costs for this year.</a:t>
            </a:r>
          </a:p>
          <a:p>
            <a:r>
              <a:rPr lang="en-US" smtClean="0"/>
              <a:t>Fill in the correct number for your facility before the presentation. </a:t>
            </a:r>
          </a:p>
          <a:p>
            <a:r>
              <a:rPr lang="en-US" smtClean="0"/>
              <a:t>Use this opportunity to talk about estimated costs for this year and next:</a:t>
            </a:r>
          </a:p>
          <a:p>
            <a:r>
              <a:rPr lang="en-US" smtClean="0"/>
              <a:t>If your costs are expected to go up, explain why. </a:t>
            </a:r>
          </a:p>
          <a:p>
            <a:r>
              <a:rPr lang="en-US" smtClean="0"/>
              <a:t>If your costs are projected to stay the same or come down, explain why. </a:t>
            </a:r>
          </a:p>
          <a:p>
            <a:endParaRPr lang="en-US" smtClean="0"/>
          </a:p>
          <a:p>
            <a:r>
              <a:rPr lang="en-US" b="1" smtClean="0"/>
              <a:t>Talking Points:</a:t>
            </a:r>
            <a:endParaRPr lang="en-US" smtClean="0"/>
          </a:p>
          <a:p>
            <a:r>
              <a:rPr lang="en-US" smtClean="0"/>
              <a:t>[Add your additional notes here.]</a:t>
            </a:r>
          </a:p>
          <a:p>
            <a:endParaRPr lang="en-US" smtClean="0"/>
          </a:p>
        </p:txBody>
      </p:sp>
    </p:spTree>
    <p:extLst>
      <p:ext uri="{BB962C8B-B14F-4D97-AF65-F5344CB8AC3E}">
        <p14:creationId xmlns:p14="http://schemas.microsoft.com/office/powerpoint/2010/main" val="3023337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Fill in customized data for your facility before you present.</a:t>
            </a:r>
          </a:p>
          <a:p>
            <a:r>
              <a:rPr lang="en-US" dirty="0" smtClean="0"/>
              <a:t>Use this slide as a guide to talk about different ways money saved through energy efficiency can be reinvested in your facility. </a:t>
            </a:r>
          </a:p>
          <a:p>
            <a:endParaRPr lang="en-US" b="1" dirty="0" smtClean="0"/>
          </a:p>
          <a:p>
            <a:r>
              <a:rPr lang="en-US" b="1" dirty="0" smtClean="0"/>
              <a:t>Talking Points:</a:t>
            </a:r>
            <a:endParaRPr lang="en-US" dirty="0" smtClean="0"/>
          </a:p>
          <a:p>
            <a:r>
              <a:rPr lang="en-US" dirty="0" smtClean="0"/>
              <a:t>Read the slide aloud and ask:</a:t>
            </a:r>
          </a:p>
          <a:p>
            <a:r>
              <a:rPr lang="en-US" dirty="0" smtClean="0"/>
              <a:t>What kind of technology might work well for us here?</a:t>
            </a:r>
          </a:p>
          <a:p>
            <a:r>
              <a:rPr lang="en-US" dirty="0" smtClean="0"/>
              <a:t>How might marketing and sales efforts for our facility benefit us?</a:t>
            </a:r>
          </a:p>
          <a:p>
            <a:r>
              <a:rPr lang="en-US" dirty="0" smtClean="0"/>
              <a:t>These are all benefits that help us stay competitive in our market and keep our company and jobs more stable.</a:t>
            </a:r>
          </a:p>
          <a:p>
            <a:r>
              <a:rPr lang="en-US" dirty="0" smtClean="0"/>
              <a:t> </a:t>
            </a:r>
          </a:p>
          <a:p>
            <a:r>
              <a:rPr lang="en-US" dirty="0" smtClean="0"/>
              <a:t>Hand out a few prizes for strong answers.</a:t>
            </a:r>
          </a:p>
        </p:txBody>
      </p:sp>
    </p:spTree>
    <p:extLst>
      <p:ext uri="{BB962C8B-B14F-4D97-AF65-F5344CB8AC3E}">
        <p14:creationId xmlns:p14="http://schemas.microsoft.com/office/powerpoint/2010/main" val="271878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r>
              <a:rPr lang="en-US" b="1" smtClean="0"/>
              <a:t>Instructions:</a:t>
            </a:r>
            <a:endParaRPr lang="en-US" smtClean="0"/>
          </a:p>
          <a:p>
            <a:r>
              <a:rPr lang="en-US" smtClean="0"/>
              <a:t>Begin your presentation with a few fun quiz questions to raise peoples’ interest.</a:t>
            </a:r>
          </a:p>
          <a:p>
            <a:endParaRPr lang="en-US" smtClean="0"/>
          </a:p>
          <a:p>
            <a:r>
              <a:rPr lang="en-US" b="1" smtClean="0"/>
              <a:t>Talking Points: </a:t>
            </a:r>
            <a:endParaRPr lang="en-US" smtClean="0"/>
          </a:p>
          <a:p>
            <a:r>
              <a:rPr lang="en-US" b="1" smtClean="0"/>
              <a:t>OPTIONAL:</a:t>
            </a:r>
            <a:r>
              <a:rPr lang="en-US" smtClean="0"/>
              <a:t> Show your audience a few prizes and tell them that you will give prizes for the best answers to questions throughout the presentation.</a:t>
            </a:r>
          </a:p>
          <a:p>
            <a:endParaRPr lang="en-US" smtClean="0"/>
          </a:p>
        </p:txBody>
      </p:sp>
    </p:spTree>
    <p:extLst>
      <p:ext uri="{BB962C8B-B14F-4D97-AF65-F5344CB8AC3E}">
        <p14:creationId xmlns:p14="http://schemas.microsoft.com/office/powerpoint/2010/main" val="2780431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Before the presentation, fill in your annual energy reduction goal. You can add a number or import a graph from your energy reduction goal. If you haven’t formally set a goal or policy, the DOE</a:t>
            </a:r>
            <a:r>
              <a:rPr lang="en-US" baseline="0" dirty="0" smtClean="0"/>
              <a:t> recommends 10% as a good starting point.</a:t>
            </a:r>
            <a:endParaRPr lang="en-US" dirty="0" smtClean="0"/>
          </a:p>
          <a:p>
            <a:endParaRPr lang="en-US" dirty="0" smtClean="0"/>
          </a:p>
          <a:p>
            <a:r>
              <a:rPr lang="en-US" b="1" dirty="0" smtClean="0"/>
              <a:t>Talking Points:</a:t>
            </a:r>
            <a:endParaRPr lang="en-US" dirty="0" smtClean="0"/>
          </a:p>
          <a:p>
            <a:r>
              <a:rPr lang="en-US" dirty="0" smtClean="0"/>
              <a:t>Discuss your facility’s reduction goal. Use information from your initial projects and goals to explain a few ways everyone can help achieve it. You can say: </a:t>
            </a:r>
          </a:p>
          <a:p>
            <a:r>
              <a:rPr lang="en-US" dirty="0" smtClean="0"/>
              <a:t>This is where our new program for energy improvement comes in. I mentioned it earlier.</a:t>
            </a:r>
          </a:p>
          <a:p>
            <a:r>
              <a:rPr lang="en-US" dirty="0" smtClean="0"/>
              <a:t>Continuous Energy Improvement, or CEI, is a strategic energy management process that encourages everyone to take responsibility for energy use and be accountable for energy costs. </a:t>
            </a:r>
          </a:p>
          <a:p>
            <a:r>
              <a:rPr lang="en-US" dirty="0" smtClean="0"/>
              <a:t>We’re already doing some smart things.</a:t>
            </a:r>
          </a:p>
          <a:p>
            <a:endParaRPr lang="en-US" dirty="0" smtClean="0"/>
          </a:p>
        </p:txBody>
      </p:sp>
    </p:spTree>
    <p:extLst>
      <p:ext uri="{BB962C8B-B14F-4D97-AF65-F5344CB8AC3E}">
        <p14:creationId xmlns:p14="http://schemas.microsoft.com/office/powerpoint/2010/main" val="2557340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r>
              <a:rPr lang="en-US" b="1" dirty="0" smtClean="0"/>
              <a:t>Instructions: </a:t>
            </a:r>
            <a:endParaRPr lang="en-US" dirty="0" smtClean="0"/>
          </a:p>
          <a:p>
            <a:r>
              <a:rPr lang="en-US" dirty="0" smtClean="0"/>
              <a:t>This is a transition slide.</a:t>
            </a:r>
          </a:p>
          <a:p>
            <a:endParaRPr lang="en-US" dirty="0" smtClean="0"/>
          </a:p>
          <a:p>
            <a:r>
              <a:rPr lang="en-US" b="1" dirty="0" smtClean="0"/>
              <a:t>Talking Points:</a:t>
            </a:r>
            <a:endParaRPr lang="en-US" dirty="0" smtClean="0"/>
          </a:p>
          <a:p>
            <a:r>
              <a:rPr lang="en-US" dirty="0" smtClean="0"/>
              <a:t>Let’s take a closer look at how CEI will help us even more.</a:t>
            </a:r>
          </a:p>
          <a:p>
            <a:endParaRPr lang="en-US" dirty="0" smtClean="0"/>
          </a:p>
        </p:txBody>
      </p:sp>
    </p:spTree>
    <p:extLst>
      <p:ext uri="{BB962C8B-B14F-4D97-AF65-F5344CB8AC3E}">
        <p14:creationId xmlns:p14="http://schemas.microsoft.com/office/powerpoint/2010/main" val="24189513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Review the definition and benefits out loud.</a:t>
            </a:r>
          </a:p>
          <a:p>
            <a:endParaRPr lang="en-US" dirty="0" smtClean="0"/>
          </a:p>
          <a:p>
            <a:r>
              <a:rPr lang="en-US" b="1" dirty="0" smtClean="0"/>
              <a:t>Talking Points:</a:t>
            </a:r>
            <a:endParaRPr lang="en-US" dirty="0" smtClean="0"/>
          </a:p>
          <a:p>
            <a:r>
              <a:rPr lang="en-US" dirty="0" smtClean="0"/>
              <a:t>These are benefits to being more energy efficient. </a:t>
            </a:r>
          </a:p>
          <a:p>
            <a:r>
              <a:rPr lang="en-US" dirty="0" smtClean="0"/>
              <a:t>We touched on them earlier, but let’s review them one more time.</a:t>
            </a:r>
          </a:p>
          <a:p>
            <a:endParaRPr lang="en-US" dirty="0" smtClean="0"/>
          </a:p>
        </p:txBody>
      </p:sp>
    </p:spTree>
    <p:extLst>
      <p:ext uri="{BB962C8B-B14F-4D97-AF65-F5344CB8AC3E}">
        <p14:creationId xmlns:p14="http://schemas.microsoft.com/office/powerpoint/2010/main" val="29874636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Instructions:</a:t>
            </a:r>
            <a:endParaRPr lang="en-US" dirty="0" smtClean="0"/>
          </a:p>
          <a:p>
            <a:r>
              <a:rPr lang="en-US" dirty="0" smtClean="0"/>
              <a:t>This slide is animated. Take a minute after opening this slide to watch the animation.</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Talking Points:</a:t>
            </a: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 key tenet of CEI is that it is a system, or set of business practices and principles</a:t>
            </a:r>
            <a:r>
              <a:rPr lang="en-US" baseline="0" dirty="0" smtClean="0"/>
              <a:t> that embed energy savings into an organization. This is possible because energy saving activities cut across different areas such as </a:t>
            </a:r>
            <a:r>
              <a:rPr lang="en-US" i="1" baseline="0" dirty="0" smtClean="0"/>
              <a:t>Organizational Structure, People, Manufacturing Systems, </a:t>
            </a:r>
            <a:r>
              <a:rPr lang="en-US" i="0" baseline="0" dirty="0" smtClean="0"/>
              <a:t>a</a:t>
            </a:r>
            <a:r>
              <a:rPr lang="en-US" baseline="0" dirty="0" smtClean="0"/>
              <a:t>nd </a:t>
            </a:r>
            <a:r>
              <a:rPr lang="en-US" i="1" baseline="0" dirty="0" smtClean="0"/>
              <a:t>Measurement</a:t>
            </a:r>
            <a:r>
              <a:rPr lang="en-US" baseline="0" dirty="0" smtClean="0"/>
              <a:t>.</a:t>
            </a:r>
          </a:p>
          <a:p>
            <a:endParaRPr lang="en-US" baseline="0" dirty="0" smtClean="0"/>
          </a:p>
          <a:p>
            <a:r>
              <a:rPr lang="en-US" baseline="0" dirty="0" smtClean="0"/>
              <a:t>When activity occurs across these areas in a classic Plan Do Check Act model of continuous improvement, energy management becomes self-sustaining and no longer relies on one person’s vision. Once in place, positive patterns of activity are less likely to revert to earlier practices.</a:t>
            </a:r>
            <a:endParaRPr lang="en-US" dirty="0"/>
          </a:p>
        </p:txBody>
      </p:sp>
      <p:sp>
        <p:nvSpPr>
          <p:cNvPr id="4" name="Slide Number Placeholder 3"/>
          <p:cNvSpPr>
            <a:spLocks noGrp="1"/>
          </p:cNvSpPr>
          <p:nvPr>
            <p:ph type="sldNum" sz="quarter" idx="10"/>
          </p:nvPr>
        </p:nvSpPr>
        <p:spPr/>
        <p:txBody>
          <a:bodyPr/>
          <a:lstStyle/>
          <a:p>
            <a:pPr>
              <a:defRPr/>
            </a:pPr>
            <a:fld id="{718AE900-96BB-4495-A0CF-28217F5072CB}" type="slidenum">
              <a:rPr lang="en-US" smtClean="0"/>
              <a:pPr>
                <a:defRPr/>
              </a:pPr>
              <a:t>23</a:t>
            </a:fld>
            <a:endParaRPr lang="en-US" dirty="0"/>
          </a:p>
        </p:txBody>
      </p:sp>
    </p:spTree>
    <p:extLst>
      <p:ext uri="{BB962C8B-B14F-4D97-AF65-F5344CB8AC3E}">
        <p14:creationId xmlns:p14="http://schemas.microsoft.com/office/powerpoint/2010/main" val="3497935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This slide is animated. Take a minute after opening this slide to watch the animation.</a:t>
            </a:r>
          </a:p>
          <a:p>
            <a:endParaRPr lang="en-US" dirty="0" smtClean="0"/>
          </a:p>
          <a:p>
            <a:r>
              <a:rPr lang="en-US" b="1" dirty="0" smtClean="0"/>
              <a:t>Talking Points:</a:t>
            </a:r>
            <a:endParaRPr lang="en-US" dirty="0" smtClean="0"/>
          </a:p>
          <a:p>
            <a:r>
              <a:rPr lang="en-US" dirty="0" smtClean="0"/>
              <a:t>Continuous Energy Improvement is a cycle: This</a:t>
            </a:r>
            <a:r>
              <a:rPr lang="en-US" baseline="0" dirty="0" smtClean="0"/>
              <a:t> is an image that </a:t>
            </a:r>
            <a:r>
              <a:rPr lang="en-US" dirty="0" smtClean="0"/>
              <a:t>shows how we will make an energy plan, execute it, check our performance, and then tweak our plan to make it better and better. The different activities</a:t>
            </a:r>
            <a:r>
              <a:rPr lang="en-US" baseline="0" dirty="0" smtClean="0"/>
              <a:t> are clustered around different parts of the PDCA cycle. </a:t>
            </a:r>
          </a:p>
          <a:p>
            <a:endParaRPr lang="en-US" dirty="0" smtClean="0"/>
          </a:p>
          <a:p>
            <a:r>
              <a:rPr lang="en-US" dirty="0" smtClean="0"/>
              <a:t>CEI helps change the way we think about energy to permanently integrate that change into our company’s culture. We’re going to use CEI to:</a:t>
            </a:r>
          </a:p>
          <a:p>
            <a:r>
              <a:rPr lang="en-US" dirty="0" smtClean="0"/>
              <a:t>Raise awareness of energy as a waste stream. </a:t>
            </a:r>
          </a:p>
          <a:p>
            <a:r>
              <a:rPr lang="en-US" dirty="0" smtClean="0"/>
              <a:t>Understand how our daily decisions impact energy use.  </a:t>
            </a:r>
          </a:p>
        </p:txBody>
      </p:sp>
    </p:spTree>
    <p:extLst>
      <p:ext uri="{BB962C8B-B14F-4D97-AF65-F5344CB8AC3E}">
        <p14:creationId xmlns:p14="http://schemas.microsoft.com/office/powerpoint/2010/main" val="2000981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Fill in the blanks/details on this slide before presenting. </a:t>
            </a:r>
          </a:p>
          <a:p>
            <a:r>
              <a:rPr lang="en-US" dirty="0" smtClean="0"/>
              <a:t>Review the facility-specific details you added to each bullet with your audience.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CEI works across four key areas in a company to</a:t>
            </a:r>
            <a:r>
              <a:rPr lang="en-US" baseline="0" dirty="0" smtClean="0"/>
              <a:t> create a systematic approach to continuous improvement: </a:t>
            </a:r>
            <a:r>
              <a:rPr lang="en-US" i="1" baseline="0" dirty="0" smtClean="0"/>
              <a:t>Organizational Structure, People, Manufacturing Systems, and Measurement.</a:t>
            </a:r>
            <a:endParaRPr lang="en-US" i="1" dirty="0" smtClean="0"/>
          </a:p>
          <a:p>
            <a:endParaRPr lang="en-US" dirty="0" smtClean="0"/>
          </a:p>
          <a:p>
            <a:r>
              <a:rPr lang="en-US" b="1" dirty="0" smtClean="0"/>
              <a:t>Talking Points:</a:t>
            </a:r>
            <a:endParaRPr lang="en-US" dirty="0" smtClean="0"/>
          </a:p>
          <a:p>
            <a:r>
              <a:rPr lang="en-US" dirty="0" smtClean="0"/>
              <a:t>The items on this slide help us meet our goals by</a:t>
            </a:r>
            <a:r>
              <a:rPr lang="en-US" baseline="0" dirty="0" smtClean="0"/>
              <a:t> addressing</a:t>
            </a:r>
            <a:r>
              <a:rPr lang="en-US" dirty="0" smtClean="0"/>
              <a:t> </a:t>
            </a:r>
            <a:r>
              <a:rPr lang="en-US" i="1" dirty="0" smtClean="0"/>
              <a:t>Organizational Structure.</a:t>
            </a:r>
          </a:p>
          <a:p>
            <a:endParaRPr lang="en-US" dirty="0" smtClean="0"/>
          </a:p>
        </p:txBody>
      </p:sp>
    </p:spTree>
    <p:extLst>
      <p:ext uri="{BB962C8B-B14F-4D97-AF65-F5344CB8AC3E}">
        <p14:creationId xmlns:p14="http://schemas.microsoft.com/office/powerpoint/2010/main" val="3504397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Fill in the blanks on this slide before presenting. </a:t>
            </a:r>
          </a:p>
          <a:p>
            <a:r>
              <a:rPr lang="en-US" dirty="0" smtClean="0"/>
              <a:t>Review the facility-specific details you added to each bullet with your audience.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CEI works across four key areas in a company to</a:t>
            </a:r>
            <a:r>
              <a:rPr lang="en-US" baseline="0" dirty="0" smtClean="0"/>
              <a:t> create a systematic approach to continuous improvement: </a:t>
            </a:r>
            <a:r>
              <a:rPr lang="en-US" i="1" baseline="0" dirty="0" smtClean="0"/>
              <a:t>Organizational Structure, People, Manufacturing Systems, and Measurement.</a:t>
            </a:r>
            <a:endParaRPr lang="en-US" i="1" dirty="0" smtClean="0"/>
          </a:p>
          <a:p>
            <a:endParaRPr lang="en-US" dirty="0" smtClean="0"/>
          </a:p>
          <a:p>
            <a:r>
              <a:rPr lang="en-US" b="1" dirty="0" smtClean="0"/>
              <a:t>Talking Points:</a:t>
            </a:r>
          </a:p>
          <a:p>
            <a:r>
              <a:rPr lang="en-US" dirty="0" smtClean="0"/>
              <a:t>The items on this slide help us meet our goals by</a:t>
            </a:r>
            <a:r>
              <a:rPr lang="en-US" baseline="0" dirty="0" smtClean="0"/>
              <a:t> addressing</a:t>
            </a:r>
            <a:r>
              <a:rPr lang="en-US" dirty="0" smtClean="0"/>
              <a:t> </a:t>
            </a:r>
            <a:r>
              <a:rPr lang="en-US" i="1" dirty="0" smtClean="0"/>
              <a:t>People.</a:t>
            </a:r>
          </a:p>
          <a:p>
            <a:endParaRPr lang="en-US" i="1" dirty="0" smtClean="0"/>
          </a:p>
          <a:p>
            <a:r>
              <a:rPr lang="en-US" dirty="0" smtClean="0"/>
              <a:t>This presentation is part of awareness and training, which</a:t>
            </a:r>
            <a:r>
              <a:rPr lang="en-US" baseline="0" dirty="0" smtClean="0"/>
              <a:t> will be important for our ongoing success</a:t>
            </a:r>
            <a:r>
              <a:rPr lang="en-US" dirty="0" smtClean="0"/>
              <a:t>. Overcoming old habits and creating new ones is a big part of saving energy through simple behavior</a:t>
            </a:r>
            <a:r>
              <a:rPr lang="en-US" baseline="0" dirty="0" smtClean="0"/>
              <a:t> changes. It’s a lot cheaper than capital investment and it works. But it depends on each of us seeing our company through “energy colored glasses.”</a:t>
            </a:r>
            <a:endParaRPr lang="en-US" dirty="0" smtClean="0"/>
          </a:p>
        </p:txBody>
      </p:sp>
    </p:spTree>
    <p:extLst>
      <p:ext uri="{BB962C8B-B14F-4D97-AF65-F5344CB8AC3E}">
        <p14:creationId xmlns:p14="http://schemas.microsoft.com/office/powerpoint/2010/main" val="27252017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Fill in the blanks on this slide before presenting</a:t>
            </a:r>
          </a:p>
          <a:p>
            <a:r>
              <a:rPr lang="en-US" dirty="0" smtClean="0"/>
              <a:t>Review the facility-specific details you added to each bullet with your audience.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CEI works across four key areas in a company to</a:t>
            </a:r>
            <a:r>
              <a:rPr lang="en-US" baseline="0" dirty="0" smtClean="0"/>
              <a:t> create a systematic approach to continuous improvement: </a:t>
            </a:r>
            <a:r>
              <a:rPr lang="en-US" i="1" baseline="0" dirty="0" smtClean="0"/>
              <a:t>Organizational Structure, People, Manufacturing Systems, and Measurement.</a:t>
            </a:r>
            <a:endParaRPr lang="en-US" i="1" dirty="0" smtClean="0"/>
          </a:p>
          <a:p>
            <a:endParaRPr lang="en-US" dirty="0" smtClean="0"/>
          </a:p>
          <a:p>
            <a:r>
              <a:rPr lang="en-US" b="1" dirty="0" smtClean="0"/>
              <a:t>Talking Points:</a:t>
            </a:r>
            <a:endParaRPr lang="en-US" dirty="0" smtClean="0"/>
          </a:p>
          <a:p>
            <a:r>
              <a:rPr lang="en-US" dirty="0" smtClean="0"/>
              <a:t>The items on this slide help us meet our goals by</a:t>
            </a:r>
            <a:r>
              <a:rPr lang="en-US" baseline="0" dirty="0" smtClean="0"/>
              <a:t> addressing</a:t>
            </a:r>
            <a:r>
              <a:rPr lang="en-US" dirty="0" smtClean="0"/>
              <a:t> </a:t>
            </a:r>
            <a:r>
              <a:rPr lang="en-US" i="1" dirty="0" smtClean="0"/>
              <a:t>Manufacturing Systems.</a:t>
            </a:r>
            <a:r>
              <a:rPr lang="en-US" dirty="0" smtClean="0"/>
              <a:t> </a:t>
            </a:r>
          </a:p>
          <a:p>
            <a:endParaRPr lang="en-US" dirty="0" smtClean="0"/>
          </a:p>
          <a:p>
            <a:r>
              <a:rPr lang="en-US" dirty="0" smtClean="0"/>
              <a:t>By optimizing our equipment and processes we can see</a:t>
            </a:r>
            <a:r>
              <a:rPr lang="en-US" baseline="0" dirty="0" smtClean="0"/>
              <a:t> tangible improvements to productivity, quality, and of course, energy use.</a:t>
            </a:r>
            <a:endParaRPr lang="en-US" dirty="0" smtClean="0"/>
          </a:p>
          <a:p>
            <a:endParaRPr lang="en-US" dirty="0" smtClean="0"/>
          </a:p>
        </p:txBody>
      </p:sp>
    </p:spTree>
    <p:extLst>
      <p:ext uri="{BB962C8B-B14F-4D97-AF65-F5344CB8AC3E}">
        <p14:creationId xmlns:p14="http://schemas.microsoft.com/office/powerpoint/2010/main" val="3669611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r>
              <a:rPr lang="en-US" b="1" dirty="0" smtClean="0"/>
              <a:t>Instructions:</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Fill in the blanks on this slide before presenting. </a:t>
            </a:r>
          </a:p>
          <a:p>
            <a:r>
              <a:rPr lang="en-US" dirty="0" smtClean="0"/>
              <a:t>Review the facility-specific details you added to each bullet with your audience.</a:t>
            </a:r>
          </a:p>
          <a:p>
            <a:r>
              <a:rPr lang="en-US" dirty="0" smtClean="0"/>
              <a:t>CEI works across four key areas in a company to</a:t>
            </a:r>
            <a:r>
              <a:rPr lang="en-US" baseline="0" dirty="0" smtClean="0"/>
              <a:t> create a systematic approach to continuous improvement: </a:t>
            </a:r>
            <a:r>
              <a:rPr lang="en-US" i="1" baseline="0" dirty="0" smtClean="0"/>
              <a:t>Organizational Structure, People, Manufacturing Systems, and Measurement.</a:t>
            </a:r>
            <a:endParaRPr lang="en-US" i="1" dirty="0" smtClean="0"/>
          </a:p>
          <a:p>
            <a:r>
              <a:rPr lang="en-US" b="1" dirty="0" smtClean="0"/>
              <a:t>Talking Points:</a:t>
            </a:r>
            <a:endParaRPr lang="en-US" dirty="0" smtClean="0"/>
          </a:p>
          <a:p>
            <a:r>
              <a:rPr lang="en-US" dirty="0" smtClean="0"/>
              <a:t>The items on this slide help us meet our goals by</a:t>
            </a:r>
            <a:r>
              <a:rPr lang="en-US" baseline="0" dirty="0" smtClean="0"/>
              <a:t> addressing </a:t>
            </a:r>
            <a:r>
              <a:rPr lang="en-US" i="1" dirty="0" smtClean="0"/>
              <a:t>Measurement</a:t>
            </a:r>
            <a:r>
              <a:rPr lang="en-US" dirty="0" smtClean="0"/>
              <a:t>. We’ll capture our pre-CEI</a:t>
            </a:r>
            <a:r>
              <a:rPr lang="en-US" baseline="0" dirty="0" smtClean="0"/>
              <a:t> energy profile in a baseline and continue to document and improve our performance.</a:t>
            </a:r>
            <a:endParaRPr lang="en-US" dirty="0" smtClean="0"/>
          </a:p>
          <a:p>
            <a:endParaRPr lang="en-US" dirty="0" smtClean="0"/>
          </a:p>
        </p:txBody>
      </p:sp>
    </p:spTree>
    <p:extLst>
      <p:ext uri="{BB962C8B-B14F-4D97-AF65-F5344CB8AC3E}">
        <p14:creationId xmlns:p14="http://schemas.microsoft.com/office/powerpoint/2010/main" val="4495215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Customize this slide with photos, names and other details before presenting.</a:t>
            </a:r>
          </a:p>
          <a:p>
            <a:endParaRPr lang="en-US" dirty="0" smtClean="0"/>
          </a:p>
          <a:p>
            <a:r>
              <a:rPr lang="en-US" b="1" dirty="0" smtClean="0"/>
              <a:t>Talking Points:</a:t>
            </a:r>
            <a:endParaRPr lang="en-US" dirty="0" smtClean="0"/>
          </a:p>
          <a:p>
            <a:r>
              <a:rPr lang="en-US" dirty="0" smtClean="0"/>
              <a:t>Talk about your energy team. </a:t>
            </a:r>
          </a:p>
          <a:p>
            <a:r>
              <a:rPr lang="en-US" dirty="0" smtClean="0"/>
              <a:t>Compliment these individuals and give them credit for their attitude and extra effort.</a:t>
            </a:r>
          </a:p>
          <a:p>
            <a:endParaRPr lang="en-US" dirty="0" smtClean="0"/>
          </a:p>
        </p:txBody>
      </p:sp>
    </p:spTree>
    <p:extLst>
      <p:ext uri="{BB962C8B-B14F-4D97-AF65-F5344CB8AC3E}">
        <p14:creationId xmlns:p14="http://schemas.microsoft.com/office/powerpoint/2010/main" val="1904166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r>
              <a:rPr lang="en-US" b="1" smtClean="0"/>
              <a:t>Instructions: </a:t>
            </a:r>
            <a:r>
              <a:rPr lang="en-US" b="1" i="1" smtClean="0"/>
              <a:t>NOTE SPECIAL FORMAT</a:t>
            </a:r>
            <a:endParaRPr lang="en-US" smtClean="0"/>
          </a:p>
          <a:p>
            <a:r>
              <a:rPr lang="en-US" smtClean="0"/>
              <a:t>There are three invisible questions and answers on this slide.</a:t>
            </a:r>
          </a:p>
          <a:p>
            <a:r>
              <a:rPr lang="en-US" smtClean="0"/>
              <a:t>The first time you hit the advance key, or click your mouse, a question will appear.</a:t>
            </a:r>
          </a:p>
          <a:p>
            <a:r>
              <a:rPr lang="en-US" smtClean="0"/>
              <a:t>When you hit the advance key again, or click your mouse again, the answer will appear. </a:t>
            </a:r>
          </a:p>
          <a:p>
            <a:r>
              <a:rPr lang="en-US" smtClean="0"/>
              <a:t>Repeat to view the next question and answer sets.</a:t>
            </a:r>
          </a:p>
          <a:p>
            <a:endParaRPr lang="en-US" smtClean="0"/>
          </a:p>
          <a:p>
            <a:r>
              <a:rPr lang="en-US" b="1" smtClean="0"/>
              <a:t>Talking Points:</a:t>
            </a:r>
            <a:endParaRPr lang="en-US" smtClean="0"/>
          </a:p>
          <a:p>
            <a:r>
              <a:rPr lang="en-US" b="1" i="1" smtClean="0"/>
              <a:t>[Add your additional notes here.]</a:t>
            </a:r>
            <a:endParaRPr lang="en-US" i="1" smtClean="0"/>
          </a:p>
          <a:p>
            <a:endParaRPr lang="en-US" smtClean="0"/>
          </a:p>
        </p:txBody>
      </p:sp>
    </p:spTree>
    <p:extLst>
      <p:ext uri="{BB962C8B-B14F-4D97-AF65-F5344CB8AC3E}">
        <p14:creationId xmlns:p14="http://schemas.microsoft.com/office/powerpoint/2010/main" val="20955191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r>
              <a:rPr lang="en-US" b="1" dirty="0" smtClean="0"/>
              <a:t>Talking Points:</a:t>
            </a:r>
            <a:endParaRPr lang="en-US" dirty="0" smtClean="0"/>
          </a:p>
          <a:p>
            <a:r>
              <a:rPr lang="en-US" dirty="0" smtClean="0"/>
              <a:t>CEI’s awareness and training materials come with some tools that you</a:t>
            </a:r>
            <a:r>
              <a:rPr lang="en-US" baseline="0" dirty="0" smtClean="0"/>
              <a:t> may have already </a:t>
            </a:r>
            <a:r>
              <a:rPr lang="en-US" dirty="0" smtClean="0"/>
              <a:t>seen around: posters</a:t>
            </a:r>
            <a:r>
              <a:rPr lang="en-US" baseline="0" dirty="0" smtClean="0"/>
              <a:t> and a story that captures some of the main tenets of energy management posted along with our energy stats, and items like these toolbox talk cards.</a:t>
            </a:r>
            <a:endParaRPr lang="en-US" dirty="0" smtClean="0"/>
          </a:p>
        </p:txBody>
      </p:sp>
    </p:spTree>
    <p:extLst>
      <p:ext uri="{BB962C8B-B14F-4D97-AF65-F5344CB8AC3E}">
        <p14:creationId xmlns:p14="http://schemas.microsoft.com/office/powerpoint/2010/main" val="23366722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41413" y="684213"/>
            <a:ext cx="4575175" cy="3430587"/>
          </a:xfrm>
          <a:ln/>
        </p:spPr>
      </p:sp>
      <p:sp>
        <p:nvSpPr>
          <p:cNvPr id="67587" name="Rectangle 3"/>
          <p:cNvSpPr>
            <a:spLocks noGrp="1" noChangeArrowheads="1"/>
          </p:cNvSpPr>
          <p:nvPr>
            <p:ph type="body" idx="1"/>
          </p:nvPr>
        </p:nvSpPr>
        <p:spPr>
          <a:xfrm>
            <a:off x="687388" y="4344988"/>
            <a:ext cx="5483225" cy="4114800"/>
          </a:xfrm>
          <a:noFill/>
          <a:ln/>
        </p:spPr>
        <p:txBody>
          <a:bodyPr/>
          <a:lstStyle/>
          <a:p>
            <a:r>
              <a:rPr lang="en-US" b="1" dirty="0" smtClean="0"/>
              <a:t>Instructions:</a:t>
            </a:r>
            <a:endParaRPr lang="en-US" dirty="0" smtClean="0"/>
          </a:p>
          <a:p>
            <a:r>
              <a:rPr lang="en-US" dirty="0" smtClean="0"/>
              <a:t>CEI will</a:t>
            </a:r>
            <a:r>
              <a:rPr lang="en-US" baseline="0" dirty="0" smtClean="0"/>
              <a:t> move</a:t>
            </a:r>
            <a:r>
              <a:rPr lang="en-US" dirty="0" smtClean="0"/>
              <a:t> energy awareness to a</a:t>
            </a:r>
            <a:r>
              <a:rPr lang="en-US" baseline="0" dirty="0" smtClean="0"/>
              <a:t> similar</a:t>
            </a:r>
            <a:r>
              <a:rPr lang="en-US" dirty="0" smtClean="0"/>
              <a:t> priority for our</a:t>
            </a:r>
            <a:r>
              <a:rPr lang="en-US" baseline="0" dirty="0" smtClean="0"/>
              <a:t> company</a:t>
            </a:r>
            <a:r>
              <a:rPr lang="en-US" dirty="0" smtClean="0"/>
              <a:t> as safety, compliance and productivity. </a:t>
            </a:r>
          </a:p>
          <a:p>
            <a:endParaRPr lang="en-US" dirty="0" smtClean="0"/>
          </a:p>
          <a:p>
            <a:r>
              <a:rPr lang="en-US" b="1" dirty="0" smtClean="0"/>
              <a:t>Talking Points:</a:t>
            </a:r>
            <a:endParaRPr lang="en-US" dirty="0" smtClean="0"/>
          </a:p>
          <a:p>
            <a:r>
              <a:rPr lang="en-US" dirty="0" smtClean="0"/>
              <a:t>Each week in our facility, we ask questions to make sure that production is on track and our employees are working safely and productively. Along with these important questions, we should ask ourselves, “How much energy did we use this month?”</a:t>
            </a:r>
          </a:p>
          <a:p>
            <a:endParaRPr lang="en-US" dirty="0" smtClean="0"/>
          </a:p>
        </p:txBody>
      </p:sp>
    </p:spTree>
    <p:extLst>
      <p:ext uri="{BB962C8B-B14F-4D97-AF65-F5344CB8AC3E}">
        <p14:creationId xmlns:p14="http://schemas.microsoft.com/office/powerpoint/2010/main" val="9952496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r>
              <a:rPr lang="en-US" b="1" dirty="0" smtClean="0"/>
              <a:t>Instructions:</a:t>
            </a:r>
            <a:r>
              <a:rPr lang="en-US" b="1" i="1" dirty="0" smtClean="0"/>
              <a:t> NOTE SPECIAL FORMAT</a:t>
            </a:r>
            <a:endParaRPr lang="en-US" dirty="0" smtClean="0"/>
          </a:p>
          <a:p>
            <a:r>
              <a:rPr lang="en-US" dirty="0" smtClean="0"/>
              <a:t>The first time you hit the advance key, or click your mouse, a question will appear.</a:t>
            </a:r>
          </a:p>
          <a:p>
            <a:r>
              <a:rPr lang="en-US" dirty="0" smtClean="0"/>
              <a:t>When you hit the advance key again, or click your mouse again, the answer will appear. </a:t>
            </a:r>
          </a:p>
          <a:p>
            <a:r>
              <a:rPr lang="en-US" dirty="0" smtClean="0"/>
              <a:t>Repeat to view the next question and answer sets.</a:t>
            </a:r>
          </a:p>
          <a:p>
            <a:endParaRPr lang="en-US" dirty="0" smtClean="0"/>
          </a:p>
          <a:p>
            <a:r>
              <a:rPr lang="en-US" b="1" dirty="0" smtClean="0"/>
              <a:t>Talking Points:</a:t>
            </a:r>
            <a:endParaRPr lang="en-US" dirty="0" smtClean="0"/>
          </a:p>
          <a:p>
            <a:r>
              <a:rPr lang="en-US" b="1" dirty="0" smtClean="0"/>
              <a:t>OPTIONAL:</a:t>
            </a:r>
            <a:r>
              <a:rPr lang="en-US" dirty="0" smtClean="0"/>
              <a:t> OK – here’s one last chance to earn prizes. (Offer a prize to anyone with the right answer to the following questions…)</a:t>
            </a:r>
          </a:p>
          <a:p>
            <a:endParaRPr lang="en-US" dirty="0" smtClean="0"/>
          </a:p>
        </p:txBody>
      </p:sp>
    </p:spTree>
    <p:extLst>
      <p:ext uri="{BB962C8B-B14F-4D97-AF65-F5344CB8AC3E}">
        <p14:creationId xmlns:p14="http://schemas.microsoft.com/office/powerpoint/2010/main" val="2968029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44588" y="684213"/>
            <a:ext cx="4575175" cy="3430587"/>
          </a:xfrm>
          <a:ln/>
        </p:spPr>
      </p:sp>
      <p:sp>
        <p:nvSpPr>
          <p:cNvPr id="69635" name="Rectangle 3"/>
          <p:cNvSpPr>
            <a:spLocks noGrp="1" noChangeArrowheads="1"/>
          </p:cNvSpPr>
          <p:nvPr>
            <p:ph type="body" idx="1"/>
          </p:nvPr>
        </p:nvSpPr>
        <p:spPr>
          <a:xfrm>
            <a:off x="914400" y="4344988"/>
            <a:ext cx="5029200" cy="4114800"/>
          </a:xfrm>
          <a:noFill/>
          <a:ln/>
        </p:spPr>
        <p:txBody>
          <a:bodyPr/>
          <a:lstStyle/>
          <a:p>
            <a:r>
              <a:rPr lang="en-US" b="1" smtClean="0"/>
              <a:t>Thank you!</a:t>
            </a:r>
            <a:endParaRPr lang="en-US" smtClean="0"/>
          </a:p>
          <a:p>
            <a:r>
              <a:rPr lang="en-US" b="1" smtClean="0"/>
              <a:t>Instructions:</a:t>
            </a:r>
            <a:r>
              <a:rPr lang="en-US" smtClean="0"/>
              <a:t> </a:t>
            </a:r>
          </a:p>
          <a:p>
            <a:r>
              <a:rPr lang="en-US" smtClean="0"/>
              <a:t>This is your closing slide. Thank participants for their time and let them know where they can go in your facility for more information about NEEA’s CEI System and energy efficiency.</a:t>
            </a:r>
          </a:p>
        </p:txBody>
      </p:sp>
    </p:spTree>
    <p:extLst>
      <p:ext uri="{BB962C8B-B14F-4D97-AF65-F5344CB8AC3E}">
        <p14:creationId xmlns:p14="http://schemas.microsoft.com/office/powerpoint/2010/main" val="2094449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r>
              <a:rPr lang="en-US" b="1" dirty="0" smtClean="0"/>
              <a:t>Talking Points:</a:t>
            </a:r>
            <a:endParaRPr lang="en-US" dirty="0" smtClean="0"/>
          </a:p>
          <a:p>
            <a:r>
              <a:rPr lang="en-US" dirty="0" smtClean="0"/>
              <a:t>If your audience is quiet, encourage answers by asking a few questions:</a:t>
            </a:r>
          </a:p>
          <a:p>
            <a:r>
              <a:rPr lang="en-US" dirty="0" smtClean="0"/>
              <a:t>What are some things you do to save energy?</a:t>
            </a:r>
          </a:p>
          <a:p>
            <a:r>
              <a:rPr lang="en-US" dirty="0" smtClean="0"/>
              <a:t>Does that cost you anything?</a:t>
            </a:r>
          </a:p>
          <a:p>
            <a:r>
              <a:rPr lang="en-US" dirty="0" smtClean="0"/>
              <a:t>Anyone else?</a:t>
            </a:r>
          </a:p>
          <a:p>
            <a:r>
              <a:rPr lang="en-US" dirty="0" smtClean="0"/>
              <a:t>Repeat question, move to answer slide.</a:t>
            </a:r>
          </a:p>
          <a:p>
            <a:endParaRPr lang="en-US" dirty="0" smtClean="0"/>
          </a:p>
        </p:txBody>
      </p:sp>
    </p:spTree>
    <p:extLst>
      <p:ext uri="{BB962C8B-B14F-4D97-AF65-F5344CB8AC3E}">
        <p14:creationId xmlns:p14="http://schemas.microsoft.com/office/powerpoint/2010/main" val="1305581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Review audience answers to the prompt questions. </a:t>
            </a:r>
          </a:p>
          <a:p>
            <a:endParaRPr lang="en-US" dirty="0" smtClean="0"/>
          </a:p>
          <a:p>
            <a:r>
              <a:rPr lang="en-US" b="1" dirty="0" smtClean="0"/>
              <a:t>Talking Points:</a:t>
            </a:r>
            <a:endParaRPr lang="en-US" dirty="0" smtClean="0"/>
          </a:p>
          <a:p>
            <a:r>
              <a:rPr lang="en-US" dirty="0" smtClean="0"/>
              <a:t>We had some good examples earlier. </a:t>
            </a:r>
          </a:p>
          <a:p>
            <a:r>
              <a:rPr lang="en-US" dirty="0" smtClean="0"/>
              <a:t>It doesn’t take a lot of extra time, effort, or money, right?</a:t>
            </a:r>
          </a:p>
          <a:p>
            <a:r>
              <a:rPr lang="en-US" dirty="0" smtClean="0"/>
              <a:t>Could some of those ideas work anywhere else in our facility?</a:t>
            </a:r>
          </a:p>
          <a:p>
            <a:r>
              <a:rPr lang="en-US" dirty="0" smtClean="0"/>
              <a:t>There are easy ways that we can save energy here.</a:t>
            </a:r>
          </a:p>
          <a:p>
            <a:r>
              <a:rPr lang="en-US" dirty="0" smtClean="0"/>
              <a:t>We can turn off lights.</a:t>
            </a:r>
          </a:p>
          <a:p>
            <a:r>
              <a:rPr lang="en-US" dirty="0" smtClean="0"/>
              <a:t>We can power down equipment when not in use.</a:t>
            </a:r>
          </a:p>
          <a:p>
            <a:endParaRPr lang="en-US" dirty="0" smtClean="0"/>
          </a:p>
        </p:txBody>
      </p:sp>
    </p:spTree>
    <p:extLst>
      <p:ext uri="{BB962C8B-B14F-4D97-AF65-F5344CB8AC3E}">
        <p14:creationId xmlns:p14="http://schemas.microsoft.com/office/powerpoint/2010/main" val="1249765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r>
              <a:rPr lang="en-US" b="1" smtClean="0"/>
              <a:t>Instructions:</a:t>
            </a:r>
            <a:endParaRPr lang="en-US" smtClean="0"/>
          </a:p>
          <a:p>
            <a:r>
              <a:rPr lang="en-US" smtClean="0"/>
              <a:t>Before you advance to the next slide, wait for answers and encourage discussion. </a:t>
            </a:r>
          </a:p>
          <a:p>
            <a:endParaRPr lang="en-US" smtClean="0"/>
          </a:p>
          <a:p>
            <a:r>
              <a:rPr lang="en-US" b="1" smtClean="0"/>
              <a:t>Talking Points:</a:t>
            </a:r>
            <a:endParaRPr lang="en-US" smtClean="0"/>
          </a:p>
          <a:p>
            <a:r>
              <a:rPr lang="en-US" smtClean="0"/>
              <a:t>If your audience is quiet, say:</a:t>
            </a:r>
          </a:p>
          <a:p>
            <a:r>
              <a:rPr lang="en-US" smtClean="0"/>
              <a:t>Raise your hands if you think it will save money.</a:t>
            </a:r>
          </a:p>
          <a:p>
            <a:r>
              <a:rPr lang="en-US" smtClean="0"/>
              <a:t>You’re right, it does.</a:t>
            </a:r>
          </a:p>
          <a:p>
            <a:r>
              <a:rPr lang="en-US" smtClean="0"/>
              <a:t>Would saving energy and money give us a competitive edge?</a:t>
            </a:r>
          </a:p>
          <a:p>
            <a:r>
              <a:rPr lang="en-US" smtClean="0"/>
              <a:t>Before we check out some answers, any ideas how?</a:t>
            </a:r>
          </a:p>
          <a:p>
            <a:endParaRPr lang="en-US" smtClean="0"/>
          </a:p>
        </p:txBody>
      </p:sp>
    </p:spTree>
    <p:extLst>
      <p:ext uri="{BB962C8B-B14F-4D97-AF65-F5344CB8AC3E}">
        <p14:creationId xmlns:p14="http://schemas.microsoft.com/office/powerpoint/2010/main" val="4042135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This slide begins to talk about Continuous Energy Improvement (CEI) program. It lists some benefits of CEI. Think about an example from your facility for each bullet if you have time.</a:t>
            </a:r>
          </a:p>
          <a:p>
            <a:endParaRPr lang="en-US" dirty="0" smtClean="0"/>
          </a:p>
          <a:p>
            <a:r>
              <a:rPr lang="en-US" b="1" dirty="0" smtClean="0"/>
              <a:t>Talking Points:</a:t>
            </a:r>
            <a:endParaRPr lang="en-US" dirty="0" smtClean="0"/>
          </a:p>
          <a:p>
            <a:r>
              <a:rPr lang="en-US" dirty="0" smtClean="0"/>
              <a:t>Our company will get these benefits when everyone participates in the Continuous Energy Improvement, or CEI, program. CEI is an energy management system that we’ve begun. I’ll explain more about it in a few minutes, but the</a:t>
            </a:r>
            <a:r>
              <a:rPr lang="en-US" baseline="0" dirty="0" smtClean="0"/>
              <a:t>re are numerous applications </a:t>
            </a:r>
            <a:r>
              <a:rPr lang="en-US" dirty="0" smtClean="0"/>
              <a:t>for most employees. First, though, let’s review our systems.</a:t>
            </a:r>
          </a:p>
          <a:p>
            <a:endParaRPr lang="en-US" dirty="0" smtClean="0"/>
          </a:p>
        </p:txBody>
      </p:sp>
    </p:spTree>
    <p:extLst>
      <p:ext uri="{BB962C8B-B14F-4D97-AF65-F5344CB8AC3E}">
        <p14:creationId xmlns:p14="http://schemas.microsoft.com/office/powerpoint/2010/main" val="25882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44588" y="685800"/>
            <a:ext cx="4572000" cy="3429000"/>
          </a:xfrm>
          <a:ln/>
        </p:spPr>
      </p:sp>
      <p:sp>
        <p:nvSpPr>
          <p:cNvPr id="44035" name="Rectangle 3"/>
          <p:cNvSpPr>
            <a:spLocks noGrp="1" noChangeArrowheads="1"/>
          </p:cNvSpPr>
          <p:nvPr>
            <p:ph type="body" idx="1"/>
          </p:nvPr>
        </p:nvSpPr>
        <p:spPr>
          <a:noFill/>
          <a:ln/>
        </p:spPr>
        <p:txBody>
          <a:bodyPr/>
          <a:lstStyle/>
          <a:p>
            <a:r>
              <a:rPr lang="en-US" b="1" dirty="0" smtClean="0"/>
              <a:t>Instructions:</a:t>
            </a:r>
            <a:endParaRPr lang="en-US" dirty="0" smtClean="0"/>
          </a:p>
          <a:p>
            <a:r>
              <a:rPr lang="en-US" dirty="0" smtClean="0"/>
              <a:t>This is a transition slide.</a:t>
            </a:r>
          </a:p>
        </p:txBody>
      </p:sp>
    </p:spTree>
    <p:extLst>
      <p:ext uri="{BB962C8B-B14F-4D97-AF65-F5344CB8AC3E}">
        <p14:creationId xmlns:p14="http://schemas.microsoft.com/office/powerpoint/2010/main" val="2358216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r>
              <a:rPr lang="en-US" b="1" smtClean="0"/>
              <a:t>Instructions:</a:t>
            </a:r>
            <a:endParaRPr lang="en-US" smtClean="0"/>
          </a:p>
          <a:p>
            <a:r>
              <a:rPr lang="en-US" smtClean="0"/>
              <a:t>Before you advance to the next slide, wait for answers and encourage discussion.</a:t>
            </a:r>
          </a:p>
          <a:p>
            <a:endParaRPr lang="en-US" smtClean="0"/>
          </a:p>
          <a:p>
            <a:r>
              <a:rPr lang="en-US" b="1" smtClean="0"/>
              <a:t>Talking Points:</a:t>
            </a:r>
            <a:endParaRPr lang="en-US" smtClean="0"/>
          </a:p>
          <a:p>
            <a:r>
              <a:rPr lang="en-US" smtClean="0"/>
              <a:t>If your audience is quiet, encourage answers by saying:</a:t>
            </a:r>
          </a:p>
          <a:p>
            <a:r>
              <a:rPr lang="en-US" smtClean="0"/>
              <a:t>There are actually about seven systems, so we can definitely think of three.</a:t>
            </a:r>
          </a:p>
          <a:p>
            <a:endParaRPr lang="en-US" smtClean="0"/>
          </a:p>
        </p:txBody>
      </p:sp>
    </p:spTree>
    <p:extLst>
      <p:ext uri="{BB962C8B-B14F-4D97-AF65-F5344CB8AC3E}">
        <p14:creationId xmlns:p14="http://schemas.microsoft.com/office/powerpoint/2010/main" val="354454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26226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000">
                <a:solidFill>
                  <a:srgbClr val="26226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47800"/>
            <a:ext cx="2057400" cy="467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478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b="1">
                <a:solidFill>
                  <a:srgbClr val="26226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000" b="1" cap="all">
                <a:solidFill>
                  <a:srgbClr val="262262"/>
                </a:solidFill>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4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solidFill>
                  <a:srgbClr val="26226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447799"/>
            <a:ext cx="5486400" cy="3279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521890" y="6172200"/>
            <a:ext cx="469622" cy="539394"/>
          </a:xfrm>
          <a:prstGeom prst="rect">
            <a:avLst/>
          </a:prstGeom>
        </p:spPr>
      </p:pic>
      <p:cxnSp>
        <p:nvCxnSpPr>
          <p:cNvPr id="4" name="Straight Connector 3"/>
          <p:cNvCxnSpPr/>
          <p:nvPr userDrawn="1"/>
        </p:nvCxnSpPr>
        <p:spPr>
          <a:xfrm>
            <a:off x="0" y="1295400"/>
            <a:ext cx="9144000" cy="0"/>
          </a:xfrm>
          <a:prstGeom prst="line">
            <a:avLst/>
          </a:prstGeom>
          <a:ln w="38100">
            <a:solidFill>
              <a:srgbClr val="8CC646"/>
            </a:solidFill>
            <a:prstDash val="sysDot"/>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200">
          <a:solidFill>
            <a:srgbClr val="262262"/>
          </a:solidFill>
          <a:latin typeface="Arial" charset="0"/>
          <a:ea typeface="+mj-ea"/>
          <a:cs typeface="+mj-cs"/>
        </a:defRPr>
      </a:lvl1pPr>
      <a:lvl2pPr algn="ctr" rtl="0" eaLnBrk="0" fontAlgn="base" hangingPunct="0">
        <a:spcBef>
          <a:spcPct val="0"/>
        </a:spcBef>
        <a:spcAft>
          <a:spcPct val="0"/>
        </a:spcAft>
        <a:defRPr sz="3200">
          <a:solidFill>
            <a:schemeClr val="bg1"/>
          </a:solidFill>
          <a:latin typeface="Arial" charset="0"/>
        </a:defRPr>
      </a:lvl2pPr>
      <a:lvl3pPr algn="ctr" rtl="0" eaLnBrk="0" fontAlgn="base" hangingPunct="0">
        <a:spcBef>
          <a:spcPct val="0"/>
        </a:spcBef>
        <a:spcAft>
          <a:spcPct val="0"/>
        </a:spcAft>
        <a:defRPr sz="3200">
          <a:solidFill>
            <a:schemeClr val="bg1"/>
          </a:solidFill>
          <a:latin typeface="Arial" charset="0"/>
        </a:defRPr>
      </a:lvl3pPr>
      <a:lvl4pPr algn="ctr" rtl="0" eaLnBrk="0" fontAlgn="base" hangingPunct="0">
        <a:spcBef>
          <a:spcPct val="0"/>
        </a:spcBef>
        <a:spcAft>
          <a:spcPct val="0"/>
        </a:spcAft>
        <a:defRPr sz="3200">
          <a:solidFill>
            <a:schemeClr val="bg1"/>
          </a:solidFill>
          <a:latin typeface="Arial" charset="0"/>
        </a:defRPr>
      </a:lvl4pPr>
      <a:lvl5pPr algn="ctr" rtl="0" eaLnBrk="0" fontAlgn="base" hangingPunct="0">
        <a:spcBef>
          <a:spcPct val="0"/>
        </a:spcBef>
        <a:spcAft>
          <a:spcPct val="0"/>
        </a:spcAft>
        <a:defRPr sz="3200">
          <a:solidFill>
            <a:schemeClr val="bg1"/>
          </a:solidFill>
          <a:latin typeface="Arial" charset="0"/>
        </a:defRPr>
      </a:lvl5pPr>
      <a:lvl6pPr marL="457200" algn="ctr" rtl="0" fontAlgn="base">
        <a:spcBef>
          <a:spcPct val="0"/>
        </a:spcBef>
        <a:spcAft>
          <a:spcPct val="0"/>
        </a:spcAft>
        <a:defRPr sz="3600">
          <a:solidFill>
            <a:schemeClr val="bg1"/>
          </a:solidFill>
          <a:latin typeface="Century Gothic" pitchFamily="34" charset="0"/>
        </a:defRPr>
      </a:lvl6pPr>
      <a:lvl7pPr marL="914400" algn="ctr" rtl="0" fontAlgn="base">
        <a:spcBef>
          <a:spcPct val="0"/>
        </a:spcBef>
        <a:spcAft>
          <a:spcPct val="0"/>
        </a:spcAft>
        <a:defRPr sz="3600">
          <a:solidFill>
            <a:schemeClr val="bg1"/>
          </a:solidFill>
          <a:latin typeface="Century Gothic" pitchFamily="34" charset="0"/>
        </a:defRPr>
      </a:lvl7pPr>
      <a:lvl8pPr marL="1371600" algn="ctr" rtl="0" fontAlgn="base">
        <a:spcBef>
          <a:spcPct val="0"/>
        </a:spcBef>
        <a:spcAft>
          <a:spcPct val="0"/>
        </a:spcAft>
        <a:defRPr sz="3600">
          <a:solidFill>
            <a:schemeClr val="bg1"/>
          </a:solidFill>
          <a:latin typeface="Century Gothic" pitchFamily="34" charset="0"/>
        </a:defRPr>
      </a:lvl8pPr>
      <a:lvl9pPr marL="1828800" algn="ctr" rtl="0" fontAlgn="base">
        <a:spcBef>
          <a:spcPct val="0"/>
        </a:spcBef>
        <a:spcAft>
          <a:spcPct val="0"/>
        </a:spcAft>
        <a:defRPr sz="3600">
          <a:solidFill>
            <a:schemeClr val="bg1"/>
          </a:solidFill>
          <a:latin typeface="Century Gothic" pitchFamily="34" charset="0"/>
        </a:defRPr>
      </a:lvl9pPr>
    </p:titleStyle>
    <p:bodyStyle>
      <a:lvl1pPr marL="342900" indent="-342900" algn="l" rtl="0" eaLnBrk="0" fontAlgn="base" hangingPunct="0">
        <a:spcBef>
          <a:spcPct val="20000"/>
        </a:spcBef>
        <a:spcAft>
          <a:spcPct val="0"/>
        </a:spcAft>
        <a:buClr>
          <a:srgbClr val="8CC646"/>
        </a:buClr>
        <a:buFont typeface="Wingdings" pitchFamily="2" charset="2"/>
        <a:buChar char="§"/>
        <a:defRPr sz="3200">
          <a:solidFill>
            <a:srgbClr val="666666"/>
          </a:solidFill>
          <a:latin typeface="+mn-lt"/>
          <a:ea typeface="+mn-ea"/>
          <a:cs typeface="+mn-cs"/>
        </a:defRPr>
      </a:lvl1pPr>
      <a:lvl2pPr marL="742950" indent="-285750" algn="l" rtl="0" eaLnBrk="0" fontAlgn="base" hangingPunct="0">
        <a:spcBef>
          <a:spcPct val="20000"/>
        </a:spcBef>
        <a:spcAft>
          <a:spcPct val="0"/>
        </a:spcAft>
        <a:buClr>
          <a:srgbClr val="8CC646"/>
        </a:buClr>
        <a:buSzPct val="90000"/>
        <a:buFont typeface="Wingdings" pitchFamily="2" charset="2"/>
        <a:buChar char="§"/>
        <a:defRPr sz="2800">
          <a:solidFill>
            <a:srgbClr val="666666"/>
          </a:solidFill>
          <a:latin typeface="+mn-lt"/>
        </a:defRPr>
      </a:lvl2pPr>
      <a:lvl3pPr marL="1143000" indent="-228600" algn="l" rtl="0" eaLnBrk="0" fontAlgn="base" hangingPunct="0">
        <a:spcBef>
          <a:spcPct val="20000"/>
        </a:spcBef>
        <a:spcAft>
          <a:spcPct val="0"/>
        </a:spcAft>
        <a:buClr>
          <a:srgbClr val="8CC646"/>
        </a:buClr>
        <a:buSzPct val="80000"/>
        <a:buFont typeface="Wingdings" pitchFamily="2" charset="2"/>
        <a:buChar char="§"/>
        <a:defRPr sz="2400">
          <a:solidFill>
            <a:srgbClr val="666666"/>
          </a:solidFill>
          <a:latin typeface="+mn-lt"/>
        </a:defRPr>
      </a:lvl3pPr>
      <a:lvl4pPr marL="1600200" indent="-228600" algn="l" rtl="0" eaLnBrk="0" fontAlgn="base" hangingPunct="0">
        <a:spcBef>
          <a:spcPct val="20000"/>
        </a:spcBef>
        <a:spcAft>
          <a:spcPct val="0"/>
        </a:spcAft>
        <a:buClr>
          <a:srgbClr val="8CC646"/>
        </a:buClr>
        <a:buSzPct val="70000"/>
        <a:buFont typeface="Wingdings" pitchFamily="2" charset="2"/>
        <a:buChar char="§"/>
        <a:defRPr sz="2000">
          <a:solidFill>
            <a:srgbClr val="666666"/>
          </a:solidFill>
          <a:latin typeface="+mn-lt"/>
        </a:defRPr>
      </a:lvl4pPr>
      <a:lvl5pPr marL="2057400" indent="-228600" algn="l" rtl="0" eaLnBrk="0" fontAlgn="base" hangingPunct="0">
        <a:spcBef>
          <a:spcPct val="20000"/>
        </a:spcBef>
        <a:spcAft>
          <a:spcPct val="0"/>
        </a:spcAft>
        <a:buClr>
          <a:srgbClr val="8CC646"/>
        </a:buClr>
        <a:buSzPct val="60000"/>
        <a:buFont typeface="Wingdings" pitchFamily="2" charset="2"/>
        <a:buChar char="§"/>
        <a:defRPr sz="2000">
          <a:solidFill>
            <a:srgbClr val="666666"/>
          </a:solidFill>
          <a:latin typeface="+mn-lt"/>
        </a:defRPr>
      </a:lvl5pPr>
      <a:lvl6pPr marL="2514600" indent="-228600" algn="l" rtl="0" fontAlgn="base">
        <a:spcBef>
          <a:spcPct val="20000"/>
        </a:spcBef>
        <a:spcAft>
          <a:spcPct val="0"/>
        </a:spcAft>
        <a:buChar char="»"/>
        <a:defRPr sz="2000">
          <a:solidFill>
            <a:srgbClr val="808080"/>
          </a:solidFill>
          <a:latin typeface="+mn-lt"/>
        </a:defRPr>
      </a:lvl6pPr>
      <a:lvl7pPr marL="2971800" indent="-228600" algn="l" rtl="0" fontAlgn="base">
        <a:spcBef>
          <a:spcPct val="20000"/>
        </a:spcBef>
        <a:spcAft>
          <a:spcPct val="0"/>
        </a:spcAft>
        <a:buChar char="»"/>
        <a:defRPr sz="2000">
          <a:solidFill>
            <a:srgbClr val="808080"/>
          </a:solidFill>
          <a:latin typeface="+mn-lt"/>
        </a:defRPr>
      </a:lvl7pPr>
      <a:lvl8pPr marL="3429000" indent="-228600" algn="l" rtl="0" fontAlgn="base">
        <a:spcBef>
          <a:spcPct val="20000"/>
        </a:spcBef>
        <a:spcAft>
          <a:spcPct val="0"/>
        </a:spcAft>
        <a:buChar char="»"/>
        <a:defRPr sz="2000">
          <a:solidFill>
            <a:srgbClr val="808080"/>
          </a:solidFill>
          <a:latin typeface="+mn-lt"/>
        </a:defRPr>
      </a:lvl8pPr>
      <a:lvl9pPr marL="3886200" indent="-228600" algn="l" rtl="0" fontAlgn="base">
        <a:spcBef>
          <a:spcPct val="20000"/>
        </a:spcBef>
        <a:spcAft>
          <a:spcPct val="0"/>
        </a:spcAft>
        <a:buChar char="»"/>
        <a:defRPr sz="2000">
          <a:solidFill>
            <a:srgbClr val="8080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 Box 11"/>
          <p:cNvSpPr txBox="1">
            <a:spLocks noChangeArrowheads="1"/>
          </p:cNvSpPr>
          <p:nvPr/>
        </p:nvSpPr>
        <p:spPr bwMode="auto">
          <a:xfrm>
            <a:off x="336550" y="6308725"/>
            <a:ext cx="3200400"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eaLnBrk="0" fontAlgn="base" hangingPunct="0">
              <a:spcBef>
                <a:spcPct val="50000"/>
              </a:spcBef>
              <a:spcAft>
                <a:spcPct val="0"/>
              </a:spcAft>
              <a:defRPr/>
            </a:pPr>
            <a:r>
              <a:rPr lang="en-US" sz="1000" dirty="0" smtClean="0">
                <a:solidFill>
                  <a:srgbClr val="28A8E0"/>
                </a:solidFill>
                <a:ea typeface="ＭＳ Ｐゴシック" pitchFamily="34" charset="-128"/>
              </a:rPr>
              <a:t>NORTHWEST ENERGY EFFICIENCY ALLIANCE </a:t>
            </a:r>
          </a:p>
        </p:txBody>
      </p:sp>
      <p:pic>
        <p:nvPicPr>
          <p:cNvPr id="12" name="Picture 7" descr="strip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981200"/>
            <a:ext cx="91440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5"/>
          <p:cNvSpPr txBox="1">
            <a:spLocks noChangeArrowheads="1"/>
          </p:cNvSpPr>
          <p:nvPr/>
        </p:nvSpPr>
        <p:spPr bwMode="auto">
          <a:xfrm>
            <a:off x="381000" y="4267200"/>
            <a:ext cx="75438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2400" b="1">
                <a:solidFill>
                  <a:srgbClr val="262262"/>
                </a:solidFill>
                <a:latin typeface="Arial" charset="0"/>
                <a:ea typeface="+mj-ea"/>
                <a:cs typeface="+mj-cs"/>
              </a:defRPr>
            </a:lvl1pPr>
            <a:lvl2pPr algn="ctr" rtl="0" eaLnBrk="0" fontAlgn="base" hangingPunct="0">
              <a:spcBef>
                <a:spcPct val="0"/>
              </a:spcBef>
              <a:spcAft>
                <a:spcPct val="0"/>
              </a:spcAft>
              <a:defRPr sz="3200">
                <a:solidFill>
                  <a:schemeClr val="bg1"/>
                </a:solidFill>
                <a:latin typeface="Arial" charset="0"/>
              </a:defRPr>
            </a:lvl2pPr>
            <a:lvl3pPr algn="ctr" rtl="0" eaLnBrk="0" fontAlgn="base" hangingPunct="0">
              <a:spcBef>
                <a:spcPct val="0"/>
              </a:spcBef>
              <a:spcAft>
                <a:spcPct val="0"/>
              </a:spcAft>
              <a:defRPr sz="3200">
                <a:solidFill>
                  <a:schemeClr val="bg1"/>
                </a:solidFill>
                <a:latin typeface="Arial" charset="0"/>
              </a:defRPr>
            </a:lvl3pPr>
            <a:lvl4pPr algn="ctr" rtl="0" eaLnBrk="0" fontAlgn="base" hangingPunct="0">
              <a:spcBef>
                <a:spcPct val="0"/>
              </a:spcBef>
              <a:spcAft>
                <a:spcPct val="0"/>
              </a:spcAft>
              <a:defRPr sz="3200">
                <a:solidFill>
                  <a:schemeClr val="bg1"/>
                </a:solidFill>
                <a:latin typeface="Arial" charset="0"/>
              </a:defRPr>
            </a:lvl4pPr>
            <a:lvl5pPr algn="ctr" rtl="0" eaLnBrk="0" fontAlgn="base" hangingPunct="0">
              <a:spcBef>
                <a:spcPct val="0"/>
              </a:spcBef>
              <a:spcAft>
                <a:spcPct val="0"/>
              </a:spcAft>
              <a:defRPr sz="3200">
                <a:solidFill>
                  <a:schemeClr val="bg1"/>
                </a:solidFill>
                <a:latin typeface="Arial" charset="0"/>
              </a:defRPr>
            </a:lvl5pPr>
            <a:lvl6pPr marL="457200" algn="ctr" rtl="0" fontAlgn="base">
              <a:spcBef>
                <a:spcPct val="0"/>
              </a:spcBef>
              <a:spcAft>
                <a:spcPct val="0"/>
              </a:spcAft>
              <a:defRPr sz="3600">
                <a:solidFill>
                  <a:schemeClr val="bg1"/>
                </a:solidFill>
                <a:latin typeface="Century Gothic" pitchFamily="34" charset="0"/>
              </a:defRPr>
            </a:lvl6pPr>
            <a:lvl7pPr marL="914400" algn="ctr" rtl="0" fontAlgn="base">
              <a:spcBef>
                <a:spcPct val="0"/>
              </a:spcBef>
              <a:spcAft>
                <a:spcPct val="0"/>
              </a:spcAft>
              <a:defRPr sz="3600">
                <a:solidFill>
                  <a:schemeClr val="bg1"/>
                </a:solidFill>
                <a:latin typeface="Century Gothic" pitchFamily="34" charset="0"/>
              </a:defRPr>
            </a:lvl7pPr>
            <a:lvl8pPr marL="1371600" algn="ctr" rtl="0" fontAlgn="base">
              <a:spcBef>
                <a:spcPct val="0"/>
              </a:spcBef>
              <a:spcAft>
                <a:spcPct val="0"/>
              </a:spcAft>
              <a:defRPr sz="3600">
                <a:solidFill>
                  <a:schemeClr val="bg1"/>
                </a:solidFill>
                <a:latin typeface="Century Gothic" pitchFamily="34" charset="0"/>
              </a:defRPr>
            </a:lvl8pPr>
            <a:lvl9pPr marL="1828800" algn="ctr" rtl="0" fontAlgn="base">
              <a:spcBef>
                <a:spcPct val="0"/>
              </a:spcBef>
              <a:spcAft>
                <a:spcPct val="0"/>
              </a:spcAft>
              <a:defRPr sz="3600">
                <a:solidFill>
                  <a:schemeClr val="bg1"/>
                </a:solidFill>
                <a:latin typeface="Century Gothic" pitchFamily="34" charset="0"/>
              </a:defRPr>
            </a:lvl9pPr>
          </a:lstStyle>
          <a:p>
            <a:pPr algn="l"/>
            <a:r>
              <a:rPr lang="en-US" dirty="0" smtClean="0"/>
              <a:t>Continuous Energy </a:t>
            </a:r>
            <a:br>
              <a:rPr lang="en-US" dirty="0" smtClean="0"/>
            </a:br>
            <a:r>
              <a:rPr lang="en-US" dirty="0" smtClean="0"/>
              <a:t>Improvement (CEI)</a:t>
            </a:r>
          </a:p>
        </p:txBody>
      </p:sp>
      <p:sp>
        <p:nvSpPr>
          <p:cNvPr id="15" name="Rectangle 6"/>
          <p:cNvSpPr txBox="1">
            <a:spLocks noChangeArrowheads="1"/>
          </p:cNvSpPr>
          <p:nvPr/>
        </p:nvSpPr>
        <p:spPr bwMode="auto">
          <a:xfrm>
            <a:off x="381000" y="5181600"/>
            <a:ext cx="61722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CC646"/>
              </a:buClr>
              <a:buFont typeface="Arial" pitchFamily="34" charset="0"/>
              <a:buNone/>
              <a:defRPr sz="1800">
                <a:solidFill>
                  <a:srgbClr val="8CC64F"/>
                </a:solidFill>
                <a:latin typeface="+mn-lt"/>
                <a:ea typeface="+mn-ea"/>
                <a:cs typeface="+mn-cs"/>
              </a:defRPr>
            </a:lvl1pPr>
            <a:lvl2pPr marL="742950" indent="-285750" algn="l" rtl="0" eaLnBrk="0" fontAlgn="base" hangingPunct="0">
              <a:spcBef>
                <a:spcPct val="20000"/>
              </a:spcBef>
              <a:spcAft>
                <a:spcPct val="0"/>
              </a:spcAft>
              <a:buClr>
                <a:srgbClr val="8CC646"/>
              </a:buClr>
              <a:buSzPct val="90000"/>
              <a:buFont typeface="Wingdings" pitchFamily="2" charset="2"/>
              <a:buChar char="§"/>
              <a:defRPr sz="2800">
                <a:solidFill>
                  <a:srgbClr val="666666"/>
                </a:solidFill>
                <a:latin typeface="+mn-lt"/>
              </a:defRPr>
            </a:lvl2pPr>
            <a:lvl3pPr marL="1143000" indent="-228600" algn="l" rtl="0" eaLnBrk="0" fontAlgn="base" hangingPunct="0">
              <a:spcBef>
                <a:spcPct val="20000"/>
              </a:spcBef>
              <a:spcAft>
                <a:spcPct val="0"/>
              </a:spcAft>
              <a:buClr>
                <a:srgbClr val="8CC646"/>
              </a:buClr>
              <a:buSzPct val="80000"/>
              <a:buFont typeface="Wingdings" pitchFamily="2" charset="2"/>
              <a:buChar char="§"/>
              <a:defRPr sz="2400">
                <a:solidFill>
                  <a:srgbClr val="666666"/>
                </a:solidFill>
                <a:latin typeface="+mn-lt"/>
              </a:defRPr>
            </a:lvl3pPr>
            <a:lvl4pPr marL="1600200" indent="-228600" algn="l" rtl="0" eaLnBrk="0" fontAlgn="base" hangingPunct="0">
              <a:spcBef>
                <a:spcPct val="20000"/>
              </a:spcBef>
              <a:spcAft>
                <a:spcPct val="0"/>
              </a:spcAft>
              <a:buClr>
                <a:srgbClr val="8CC646"/>
              </a:buClr>
              <a:buSzPct val="70000"/>
              <a:buFont typeface="Wingdings" pitchFamily="2" charset="2"/>
              <a:buChar char="§"/>
              <a:defRPr sz="2000">
                <a:solidFill>
                  <a:srgbClr val="666666"/>
                </a:solidFill>
                <a:latin typeface="+mn-lt"/>
              </a:defRPr>
            </a:lvl4pPr>
            <a:lvl5pPr marL="2057400" indent="-228600" algn="l" rtl="0" eaLnBrk="0" fontAlgn="base" hangingPunct="0">
              <a:spcBef>
                <a:spcPct val="20000"/>
              </a:spcBef>
              <a:spcAft>
                <a:spcPct val="0"/>
              </a:spcAft>
              <a:buClr>
                <a:srgbClr val="8CC646"/>
              </a:buClr>
              <a:buSzPct val="60000"/>
              <a:buFont typeface="Wingdings" pitchFamily="2" charset="2"/>
              <a:buChar char="§"/>
              <a:defRPr sz="2000">
                <a:solidFill>
                  <a:srgbClr val="666666"/>
                </a:solidFill>
                <a:latin typeface="+mn-lt"/>
              </a:defRPr>
            </a:lvl5pPr>
            <a:lvl6pPr marL="2514600" indent="-228600" algn="l" rtl="0" fontAlgn="base">
              <a:spcBef>
                <a:spcPct val="20000"/>
              </a:spcBef>
              <a:spcAft>
                <a:spcPct val="0"/>
              </a:spcAft>
              <a:buChar char="»"/>
              <a:defRPr sz="2000">
                <a:solidFill>
                  <a:srgbClr val="808080"/>
                </a:solidFill>
                <a:latin typeface="+mn-lt"/>
              </a:defRPr>
            </a:lvl6pPr>
            <a:lvl7pPr marL="2971800" indent="-228600" algn="l" rtl="0" fontAlgn="base">
              <a:spcBef>
                <a:spcPct val="20000"/>
              </a:spcBef>
              <a:spcAft>
                <a:spcPct val="0"/>
              </a:spcAft>
              <a:buChar char="»"/>
              <a:defRPr sz="2000">
                <a:solidFill>
                  <a:srgbClr val="808080"/>
                </a:solidFill>
                <a:latin typeface="+mn-lt"/>
              </a:defRPr>
            </a:lvl7pPr>
            <a:lvl8pPr marL="3429000" indent="-228600" algn="l" rtl="0" fontAlgn="base">
              <a:spcBef>
                <a:spcPct val="20000"/>
              </a:spcBef>
              <a:spcAft>
                <a:spcPct val="0"/>
              </a:spcAft>
              <a:buChar char="»"/>
              <a:defRPr sz="2000">
                <a:solidFill>
                  <a:srgbClr val="808080"/>
                </a:solidFill>
                <a:latin typeface="+mn-lt"/>
              </a:defRPr>
            </a:lvl8pPr>
            <a:lvl9pPr marL="3886200" indent="-228600" algn="l" rtl="0" fontAlgn="base">
              <a:spcBef>
                <a:spcPct val="20000"/>
              </a:spcBef>
              <a:spcAft>
                <a:spcPct val="0"/>
              </a:spcAft>
              <a:buChar char="»"/>
              <a:defRPr sz="2000">
                <a:solidFill>
                  <a:srgbClr val="808080"/>
                </a:solidFill>
                <a:latin typeface="+mn-lt"/>
              </a:defRPr>
            </a:lvl9pPr>
          </a:lstStyle>
          <a:p>
            <a:r>
              <a:rPr lang="en-US" dirty="0" smtClean="0"/>
              <a:t>Getting &amp; Staying Energy Smart</a:t>
            </a:r>
          </a:p>
        </p:txBody>
      </p:sp>
      <p:sp>
        <p:nvSpPr>
          <p:cNvPr id="16" name="Oval 5"/>
          <p:cNvSpPr>
            <a:spLocks noChangeArrowheads="1"/>
          </p:cNvSpPr>
          <p:nvPr/>
        </p:nvSpPr>
        <p:spPr bwMode="auto">
          <a:xfrm>
            <a:off x="5105400" y="2869933"/>
            <a:ext cx="3657600" cy="3657600"/>
          </a:xfrm>
          <a:prstGeom prst="ellipse">
            <a:avLst/>
          </a:prstGeom>
          <a:solidFill>
            <a:schemeClr val="bg1"/>
          </a:solidFill>
          <a:ln w="76200">
            <a:solidFill>
              <a:srgbClr val="262262"/>
            </a:solidFill>
            <a:round/>
            <a:headEnd/>
            <a:tailEnd/>
          </a:ln>
        </p:spPr>
        <p:txBody>
          <a:bodyPr wrap="none" anchor="ctr"/>
          <a:lstStyle/>
          <a:p>
            <a:endParaRPr lang="en-US"/>
          </a:p>
        </p:txBody>
      </p:sp>
      <p:sp>
        <p:nvSpPr>
          <p:cNvPr id="17" name="Rectangle 19"/>
          <p:cNvSpPr>
            <a:spLocks noChangeArrowheads="1"/>
          </p:cNvSpPr>
          <p:nvPr/>
        </p:nvSpPr>
        <p:spPr bwMode="auto">
          <a:xfrm>
            <a:off x="5486400" y="4546333"/>
            <a:ext cx="2971800" cy="1295400"/>
          </a:xfrm>
          <a:prstGeom prst="rect">
            <a:avLst/>
          </a:prstGeom>
          <a:noFill/>
          <a:ln w="9525">
            <a:noFill/>
            <a:miter lim="800000"/>
            <a:headEnd/>
            <a:tailEnd/>
          </a:ln>
        </p:spPr>
        <p:txBody>
          <a:bodyPr anchor="ctr"/>
          <a:lstStyle/>
          <a:p>
            <a:pPr algn="ctr" eaLnBrk="0" hangingPunct="0">
              <a:lnSpc>
                <a:spcPct val="90000"/>
              </a:lnSpc>
              <a:spcBef>
                <a:spcPct val="20000"/>
              </a:spcBef>
            </a:pPr>
            <a:r>
              <a:rPr lang="en-US" sz="3200" b="1" i="1" dirty="0">
                <a:solidFill>
                  <a:srgbClr val="8CC646"/>
                </a:solidFill>
                <a:latin typeface="Arial Narrow" pitchFamily="34" charset="0"/>
              </a:rPr>
              <a:t>[Your Facility Logo Goes Here]</a:t>
            </a:r>
          </a:p>
          <a:p>
            <a:pPr algn="ctr" eaLnBrk="0" hangingPunct="0">
              <a:lnSpc>
                <a:spcPct val="90000"/>
              </a:lnSpc>
              <a:spcBef>
                <a:spcPct val="20000"/>
              </a:spcBef>
            </a:pPr>
            <a:endParaRPr lang="en-US" sz="2800" b="1" dirty="0">
              <a:solidFill>
                <a:srgbClr val="808080"/>
              </a:solidFill>
              <a:latin typeface="Arial Narrow" pitchFamily="34" charset="0"/>
            </a:endParaRPr>
          </a:p>
          <a:p>
            <a:pPr algn="ctr" eaLnBrk="0" hangingPunct="0">
              <a:lnSpc>
                <a:spcPct val="90000"/>
              </a:lnSpc>
              <a:spcBef>
                <a:spcPct val="20000"/>
              </a:spcBef>
            </a:pPr>
            <a:endParaRPr lang="en-US" sz="2800" dirty="0">
              <a:solidFill>
                <a:srgbClr val="808080"/>
              </a:solidFill>
              <a:latin typeface="Arial Narrow"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21890" y="6172200"/>
            <a:ext cx="469622" cy="539394"/>
          </a:xfrm>
          <a:prstGeom prst="rect">
            <a:avLst/>
          </a:prstGeom>
        </p:spPr>
      </p:pic>
      <p:pic>
        <p:nvPicPr>
          <p:cNvPr id="10" name="Picture 9" descr="100708_NEEA_logo_final_01.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342900"/>
            <a:ext cx="220186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AA9E0"/>
                </a:solidFill>
                <a:latin typeface="Times New Roman" pitchFamily="18" charset="0"/>
              </a:rPr>
              <a:t>A</a:t>
            </a:r>
          </a:p>
        </p:txBody>
      </p:sp>
      <p:sp>
        <p:nvSpPr>
          <p:cNvPr id="11267" name="Rectangle 3"/>
          <p:cNvSpPr>
            <a:spLocks noGrp="1" noChangeArrowheads="1"/>
          </p:cNvSpPr>
          <p:nvPr>
            <p:ph type="body" idx="1"/>
          </p:nvPr>
        </p:nvSpPr>
        <p:spPr>
          <a:xfrm>
            <a:off x="457200" y="1600200"/>
            <a:ext cx="4953000" cy="4525963"/>
          </a:xfrm>
          <a:noFill/>
        </p:spPr>
        <p:txBody>
          <a:bodyPr/>
          <a:lstStyle/>
          <a:p>
            <a:pPr marL="0" indent="0">
              <a:buNone/>
            </a:pPr>
            <a:r>
              <a:rPr lang="en-US" dirty="0"/>
              <a:t> </a:t>
            </a:r>
            <a:r>
              <a:rPr lang="en-US" dirty="0" smtClean="0"/>
              <a:t>    </a:t>
            </a:r>
            <a:r>
              <a:rPr lang="en-US" dirty="0" smtClean="0">
                <a:solidFill>
                  <a:srgbClr val="2AA9E0"/>
                </a:solidFill>
              </a:rPr>
              <a:t>- Compressed air</a:t>
            </a:r>
          </a:p>
          <a:p>
            <a:pPr>
              <a:buFontTx/>
              <a:buNone/>
            </a:pPr>
            <a:r>
              <a:rPr lang="en-US" dirty="0" smtClean="0">
                <a:solidFill>
                  <a:srgbClr val="2AA9E0"/>
                </a:solidFill>
              </a:rPr>
              <a:t>	 - Boilers (steam)</a:t>
            </a:r>
          </a:p>
          <a:p>
            <a:pPr>
              <a:buFontTx/>
              <a:buNone/>
            </a:pPr>
            <a:r>
              <a:rPr lang="en-US" dirty="0" smtClean="0">
                <a:solidFill>
                  <a:srgbClr val="2AA9E0"/>
                </a:solidFill>
              </a:rPr>
              <a:t>	 - Motors/drives/hydraulics</a:t>
            </a:r>
          </a:p>
          <a:p>
            <a:pPr>
              <a:buFontTx/>
              <a:buNone/>
            </a:pPr>
            <a:r>
              <a:rPr lang="en-US" dirty="0" smtClean="0">
                <a:solidFill>
                  <a:srgbClr val="2AA9E0"/>
                </a:solidFill>
              </a:rPr>
              <a:t>	 - Lighting</a:t>
            </a:r>
          </a:p>
          <a:p>
            <a:pPr>
              <a:buFontTx/>
              <a:buNone/>
            </a:pPr>
            <a:r>
              <a:rPr lang="en-US" dirty="0" smtClean="0">
                <a:solidFill>
                  <a:srgbClr val="2AA9E0"/>
                </a:solidFill>
              </a:rPr>
              <a:t>	 - Space heating/cooling</a:t>
            </a:r>
          </a:p>
          <a:p>
            <a:pPr>
              <a:buFontTx/>
              <a:buNone/>
            </a:pPr>
            <a:r>
              <a:rPr lang="en-US" dirty="0" smtClean="0">
                <a:solidFill>
                  <a:srgbClr val="2AA9E0"/>
                </a:solidFill>
              </a:rPr>
              <a:t>	 - Refrigeration</a:t>
            </a:r>
          </a:p>
          <a:p>
            <a:pPr>
              <a:buFontTx/>
              <a:buNone/>
            </a:pPr>
            <a:r>
              <a:rPr lang="en-US" dirty="0" smtClean="0">
                <a:solidFill>
                  <a:srgbClr val="2AA9E0"/>
                </a:solidFill>
              </a:rPr>
              <a:t>	 - Pumps</a:t>
            </a:r>
          </a:p>
          <a:p>
            <a:pPr>
              <a:buFontTx/>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62262"/>
                </a:solidFill>
                <a:latin typeface="Times New Roman" pitchFamily="18" charset="0"/>
              </a:rPr>
              <a:t>Q</a:t>
            </a:r>
          </a:p>
        </p:txBody>
      </p:sp>
      <p:sp>
        <p:nvSpPr>
          <p:cNvPr id="12291" name="Rectangle 3"/>
          <p:cNvSpPr>
            <a:spLocks noGrp="1" noChangeArrowheads="1"/>
          </p:cNvSpPr>
          <p:nvPr>
            <p:ph type="body" idx="1"/>
          </p:nvPr>
        </p:nvSpPr>
        <p:spPr>
          <a:xfrm>
            <a:off x="457200" y="1600200"/>
            <a:ext cx="4648200" cy="4525963"/>
          </a:xfrm>
          <a:noFill/>
        </p:spPr>
        <p:txBody>
          <a:bodyPr/>
          <a:lstStyle/>
          <a:p>
            <a:pPr marL="0" indent="0" eaLnBrk="1" hangingPunct="1">
              <a:spcBef>
                <a:spcPct val="0"/>
              </a:spcBef>
              <a:buNone/>
            </a:pPr>
            <a:r>
              <a:rPr lang="en-US" dirty="0" smtClean="0">
                <a:solidFill>
                  <a:srgbClr val="262262"/>
                </a:solidFill>
              </a:rPr>
              <a:t>What is the most significant cost of owning a motor?</a:t>
            </a:r>
          </a:p>
          <a:p>
            <a:pPr marL="0" indent="0" eaLnBrk="1" hangingPunct="1">
              <a:spcBef>
                <a:spcPct val="0"/>
              </a:spcBef>
              <a:buNone/>
            </a:pPr>
            <a:endParaRPr lang="en-US" dirty="0" smtClean="0">
              <a:solidFill>
                <a:srgbClr val="26226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AA9E0"/>
                </a:solidFill>
                <a:latin typeface="Times New Roman" pitchFamily="18" charset="0"/>
              </a:rPr>
              <a:t>A</a:t>
            </a:r>
          </a:p>
        </p:txBody>
      </p:sp>
      <p:sp>
        <p:nvSpPr>
          <p:cNvPr id="13315" name="Rectangle 3"/>
          <p:cNvSpPr>
            <a:spLocks noGrp="1" noChangeArrowheads="1"/>
          </p:cNvSpPr>
          <p:nvPr>
            <p:ph type="body" idx="1"/>
          </p:nvPr>
        </p:nvSpPr>
        <p:spPr>
          <a:xfrm>
            <a:off x="457200" y="1600200"/>
            <a:ext cx="4953000" cy="4525963"/>
          </a:xfrm>
          <a:noFill/>
        </p:spPr>
        <p:txBody>
          <a:bodyPr/>
          <a:lstStyle/>
          <a:p>
            <a:pPr marL="0" indent="0">
              <a:buNone/>
            </a:pPr>
            <a:r>
              <a:rPr lang="en-US" dirty="0" smtClean="0">
                <a:solidFill>
                  <a:srgbClr val="2AA9E0"/>
                </a:solidFill>
              </a:rPr>
              <a:t>Electricity. Though it has no up-front cost, electricity can  account for as much as 98% of a motor’s eight-year cost.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62262"/>
                </a:solidFill>
                <a:latin typeface="Times New Roman" pitchFamily="18" charset="0"/>
              </a:rPr>
              <a:t>Q</a:t>
            </a:r>
          </a:p>
        </p:txBody>
      </p:sp>
      <p:sp>
        <p:nvSpPr>
          <p:cNvPr id="14339" name="Rectangle 3"/>
          <p:cNvSpPr>
            <a:spLocks noGrp="1" noChangeArrowheads="1"/>
          </p:cNvSpPr>
          <p:nvPr>
            <p:ph type="body" idx="1"/>
          </p:nvPr>
        </p:nvSpPr>
        <p:spPr>
          <a:xfrm>
            <a:off x="457200" y="1600200"/>
            <a:ext cx="4648200" cy="4525963"/>
          </a:xfrm>
          <a:noFill/>
        </p:spPr>
        <p:txBody>
          <a:bodyPr/>
          <a:lstStyle/>
          <a:p>
            <a:pPr marL="0" indent="0" eaLnBrk="1" hangingPunct="1">
              <a:spcBef>
                <a:spcPct val="0"/>
              </a:spcBef>
              <a:buNone/>
            </a:pPr>
            <a:r>
              <a:rPr lang="en-US" dirty="0" smtClean="0">
                <a:solidFill>
                  <a:srgbClr val="262262"/>
                </a:solidFill>
              </a:rPr>
              <a:t>What are the four utilities used in this facility?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AA9E0"/>
                </a:solidFill>
                <a:latin typeface="Times New Roman" pitchFamily="18" charset="0"/>
              </a:rPr>
              <a:t>A</a:t>
            </a:r>
          </a:p>
        </p:txBody>
      </p:sp>
      <p:sp>
        <p:nvSpPr>
          <p:cNvPr id="15363" name="Rectangle 3"/>
          <p:cNvSpPr>
            <a:spLocks noGrp="1" noChangeArrowheads="1"/>
          </p:cNvSpPr>
          <p:nvPr>
            <p:ph type="body" idx="1"/>
          </p:nvPr>
        </p:nvSpPr>
        <p:spPr>
          <a:xfrm>
            <a:off x="457200" y="1600200"/>
            <a:ext cx="4953000" cy="4525963"/>
          </a:xfrm>
          <a:noFill/>
        </p:spPr>
        <p:txBody>
          <a:bodyPr/>
          <a:lstStyle/>
          <a:p>
            <a:pPr marL="0" indent="0">
              <a:buNone/>
            </a:pPr>
            <a:r>
              <a:rPr lang="en-US" dirty="0" smtClean="0">
                <a:solidFill>
                  <a:srgbClr val="2AA9E0"/>
                </a:solidFill>
              </a:rPr>
              <a:t>Electricity, gas, water and compressed air.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62262"/>
                </a:solidFill>
                <a:latin typeface="Times New Roman" pitchFamily="18" charset="0"/>
              </a:rPr>
              <a:t>Q</a:t>
            </a:r>
          </a:p>
        </p:txBody>
      </p:sp>
      <p:sp>
        <p:nvSpPr>
          <p:cNvPr id="16387" name="Rectangle 3"/>
          <p:cNvSpPr>
            <a:spLocks noGrp="1" noChangeArrowheads="1"/>
          </p:cNvSpPr>
          <p:nvPr>
            <p:ph type="body" idx="1"/>
          </p:nvPr>
        </p:nvSpPr>
        <p:spPr>
          <a:xfrm>
            <a:off x="457200" y="1600200"/>
            <a:ext cx="4648200" cy="4525963"/>
          </a:xfrm>
          <a:noFill/>
        </p:spPr>
        <p:txBody>
          <a:bodyPr/>
          <a:lstStyle/>
          <a:p>
            <a:pPr marL="0" indent="0" eaLnBrk="1" hangingPunct="1">
              <a:spcBef>
                <a:spcPct val="0"/>
              </a:spcBef>
              <a:buNone/>
            </a:pPr>
            <a:r>
              <a:rPr lang="en-US" dirty="0" smtClean="0">
                <a:solidFill>
                  <a:srgbClr val="262262"/>
                </a:solidFill>
              </a:rPr>
              <a:t>What percentage of total compressed air produced is leaked air?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AA9E0"/>
                </a:solidFill>
                <a:latin typeface="Times New Roman" pitchFamily="18" charset="0"/>
              </a:rPr>
              <a:t>A</a:t>
            </a:r>
          </a:p>
        </p:txBody>
      </p:sp>
      <p:sp>
        <p:nvSpPr>
          <p:cNvPr id="17411" name="Rectangle 3"/>
          <p:cNvSpPr>
            <a:spLocks noGrp="1" noChangeArrowheads="1"/>
          </p:cNvSpPr>
          <p:nvPr>
            <p:ph type="body" idx="1"/>
          </p:nvPr>
        </p:nvSpPr>
        <p:spPr>
          <a:xfrm>
            <a:off x="457200" y="1600200"/>
            <a:ext cx="4953000" cy="4525963"/>
          </a:xfrm>
          <a:noFill/>
        </p:spPr>
        <p:txBody>
          <a:bodyPr/>
          <a:lstStyle/>
          <a:p>
            <a:pPr>
              <a:buFontTx/>
              <a:buNone/>
            </a:pPr>
            <a:r>
              <a:rPr lang="en-US" dirty="0" smtClean="0">
                <a:solidFill>
                  <a:srgbClr val="2AA9E0"/>
                </a:solidFill>
              </a:rPr>
              <a:t>Up to 50%.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62262"/>
                </a:solidFill>
                <a:latin typeface="Times New Roman" pitchFamily="18" charset="0"/>
              </a:rPr>
              <a:t>Q</a:t>
            </a:r>
          </a:p>
        </p:txBody>
      </p:sp>
      <p:sp>
        <p:nvSpPr>
          <p:cNvPr id="18435" name="Rectangle 3"/>
          <p:cNvSpPr>
            <a:spLocks noGrp="1" noChangeArrowheads="1"/>
          </p:cNvSpPr>
          <p:nvPr>
            <p:ph type="body" idx="1"/>
          </p:nvPr>
        </p:nvSpPr>
        <p:spPr>
          <a:xfrm>
            <a:off x="457200" y="1600200"/>
            <a:ext cx="4648200" cy="4525963"/>
          </a:xfrm>
          <a:noFill/>
        </p:spPr>
        <p:txBody>
          <a:bodyPr/>
          <a:lstStyle/>
          <a:p>
            <a:pPr marL="0" indent="0" eaLnBrk="1" hangingPunct="1">
              <a:spcBef>
                <a:spcPct val="0"/>
              </a:spcBef>
              <a:buNone/>
            </a:pPr>
            <a:r>
              <a:rPr lang="en-US" dirty="0" smtClean="0">
                <a:solidFill>
                  <a:srgbClr val="262262"/>
                </a:solidFill>
              </a:rPr>
              <a:t>What do you think our facility’s </a:t>
            </a:r>
            <a:r>
              <a:rPr lang="en-US" b="1" dirty="0" smtClean="0">
                <a:solidFill>
                  <a:srgbClr val="262262"/>
                </a:solidFill>
              </a:rPr>
              <a:t>total annual</a:t>
            </a:r>
            <a:r>
              <a:rPr lang="en-US" dirty="0" smtClean="0">
                <a:solidFill>
                  <a:srgbClr val="262262"/>
                </a:solidFill>
              </a:rPr>
              <a:t> energy costs will be this year?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AA9E0"/>
                </a:solidFill>
                <a:latin typeface="Times New Roman" pitchFamily="18" charset="0"/>
              </a:rPr>
              <a:t>A</a:t>
            </a:r>
          </a:p>
        </p:txBody>
      </p:sp>
      <p:sp>
        <p:nvSpPr>
          <p:cNvPr id="19459" name="Rectangle 3"/>
          <p:cNvSpPr>
            <a:spLocks noGrp="1" noChangeArrowheads="1"/>
          </p:cNvSpPr>
          <p:nvPr>
            <p:ph type="body" idx="1"/>
          </p:nvPr>
        </p:nvSpPr>
        <p:spPr>
          <a:xfrm>
            <a:off x="457200" y="1600200"/>
            <a:ext cx="4953000" cy="4525963"/>
          </a:xfrm>
          <a:noFill/>
        </p:spPr>
        <p:txBody>
          <a:bodyPr/>
          <a:lstStyle/>
          <a:p>
            <a:pPr marL="0" indent="0">
              <a:buNone/>
            </a:pPr>
            <a:r>
              <a:rPr lang="en-US" dirty="0" smtClean="0"/>
              <a:t>[</a:t>
            </a:r>
            <a:r>
              <a:rPr lang="en-US" dirty="0" smtClean="0">
                <a:solidFill>
                  <a:srgbClr val="8CC646"/>
                </a:solidFill>
              </a:rPr>
              <a:t>Fill in your estimated costs here</a:t>
            </a:r>
            <a:r>
              <a:rPr lang="en-US" dirty="0" smtClean="0"/>
              <a:t>]</a:t>
            </a:r>
            <a:endParaRPr lang="en-US" dirty="0" smtClean="0">
              <a:solidFill>
                <a:srgbClr val="F4901E"/>
              </a:solidFill>
            </a:endParaRPr>
          </a:p>
          <a:p>
            <a:pPr>
              <a:buFontTx/>
              <a:buNone/>
            </a:pPr>
            <a:r>
              <a:rPr lang="en-US" dirty="0" smtClean="0">
                <a:solidFill>
                  <a:srgbClr val="F4901E"/>
                </a:solidFill>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8915400" cy="1143000"/>
          </a:xfrm>
        </p:spPr>
        <p:txBody>
          <a:bodyPr/>
          <a:lstStyle/>
          <a:p>
            <a:r>
              <a:rPr lang="en-US" b="0" dirty="0" smtClean="0"/>
              <a:t>Energy Efficiency: Use Less and Get More</a:t>
            </a:r>
          </a:p>
        </p:txBody>
      </p:sp>
      <p:sp>
        <p:nvSpPr>
          <p:cNvPr id="20483" name="Rectangle 3"/>
          <p:cNvSpPr>
            <a:spLocks noGrp="1" noChangeArrowheads="1"/>
          </p:cNvSpPr>
          <p:nvPr>
            <p:ph type="body" idx="1"/>
          </p:nvPr>
        </p:nvSpPr>
        <p:spPr/>
        <p:txBody>
          <a:bodyPr/>
          <a:lstStyle/>
          <a:p>
            <a:pPr>
              <a:buFontTx/>
              <a:buNone/>
            </a:pPr>
            <a:r>
              <a:rPr lang="en-US" dirty="0" smtClean="0"/>
              <a:t>If we save [</a:t>
            </a:r>
            <a:r>
              <a:rPr lang="en-US" dirty="0" smtClean="0">
                <a:solidFill>
                  <a:srgbClr val="8CC646"/>
                </a:solidFill>
              </a:rPr>
              <a:t>xx</a:t>
            </a:r>
            <a:r>
              <a:rPr lang="en-US" dirty="0" smtClean="0"/>
              <a:t>]% of our total annual energy costs next year, we could increase our profitability by $[</a:t>
            </a:r>
            <a:r>
              <a:rPr lang="en-US" dirty="0" smtClean="0">
                <a:solidFill>
                  <a:srgbClr val="8CC646"/>
                </a:solidFill>
              </a:rPr>
              <a:t>xx</a:t>
            </a:r>
            <a:r>
              <a:rPr lang="en-US" dirty="0" smtClean="0"/>
              <a:t>]</a:t>
            </a:r>
          </a:p>
        </p:txBody>
      </p:sp>
      <p:sp>
        <p:nvSpPr>
          <p:cNvPr id="20484" name="Rectangle 4"/>
          <p:cNvSpPr>
            <a:spLocks noChangeArrowheads="1"/>
          </p:cNvSpPr>
          <p:nvPr/>
        </p:nvSpPr>
        <p:spPr bwMode="auto">
          <a:xfrm>
            <a:off x="1219200" y="3048000"/>
            <a:ext cx="6934200" cy="2849563"/>
          </a:xfrm>
          <a:prstGeom prst="rect">
            <a:avLst/>
          </a:prstGeom>
          <a:noFill/>
          <a:ln w="9525">
            <a:solidFill>
              <a:srgbClr val="005747"/>
            </a:solidFill>
            <a:miter lim="800000"/>
            <a:headEnd/>
            <a:tailEnd/>
          </a:ln>
        </p:spPr>
        <p:txBody>
          <a:bodyPr/>
          <a:lstStyle/>
          <a:p>
            <a:pPr algn="ctr" eaLnBrk="0" hangingPunct="0">
              <a:spcBef>
                <a:spcPts val="1200"/>
              </a:spcBef>
              <a:spcAft>
                <a:spcPts val="1200"/>
              </a:spcAft>
            </a:pPr>
            <a:r>
              <a:rPr lang="en-US" sz="2000" b="1" dirty="0" smtClean="0">
                <a:solidFill>
                  <a:srgbClr val="262262"/>
                </a:solidFill>
                <a:latin typeface="Arial" pitchFamily="34" charset="0"/>
                <a:cs typeface="Arial" pitchFamily="34" charset="0"/>
              </a:rPr>
              <a:t/>
            </a:r>
            <a:br>
              <a:rPr lang="en-US" sz="2000" b="1" dirty="0" smtClean="0">
                <a:solidFill>
                  <a:srgbClr val="262262"/>
                </a:solidFill>
                <a:latin typeface="Arial" pitchFamily="34" charset="0"/>
                <a:cs typeface="Arial" pitchFamily="34" charset="0"/>
              </a:rPr>
            </a:br>
            <a:r>
              <a:rPr lang="en-US" sz="2000" b="1" dirty="0" smtClean="0">
                <a:solidFill>
                  <a:srgbClr val="262262"/>
                </a:solidFill>
                <a:latin typeface="Arial" pitchFamily="34" charset="0"/>
                <a:cs typeface="Arial" pitchFamily="34" charset="0"/>
              </a:rPr>
              <a:t>The </a:t>
            </a:r>
            <a:r>
              <a:rPr lang="en-US" sz="2000" b="1" dirty="0">
                <a:solidFill>
                  <a:srgbClr val="262262"/>
                </a:solidFill>
                <a:latin typeface="Arial" pitchFamily="34" charset="0"/>
                <a:cs typeface="Arial" pitchFamily="34" charset="0"/>
              </a:rPr>
              <a:t>money we save as a result of energy efficiency </a:t>
            </a:r>
            <a:r>
              <a:rPr lang="en-US" sz="2000" b="1" dirty="0" smtClean="0">
                <a:solidFill>
                  <a:srgbClr val="262262"/>
                </a:solidFill>
                <a:latin typeface="Arial" pitchFamily="34" charset="0"/>
                <a:cs typeface="Arial" pitchFamily="34" charset="0"/>
              </a:rPr>
              <a:t/>
            </a:r>
            <a:br>
              <a:rPr lang="en-US" sz="2000" b="1" dirty="0" smtClean="0">
                <a:solidFill>
                  <a:srgbClr val="262262"/>
                </a:solidFill>
                <a:latin typeface="Arial" pitchFamily="34" charset="0"/>
                <a:cs typeface="Arial" pitchFamily="34" charset="0"/>
              </a:rPr>
            </a:br>
            <a:r>
              <a:rPr lang="en-US" sz="2000" b="1" dirty="0" smtClean="0">
                <a:solidFill>
                  <a:srgbClr val="262262"/>
                </a:solidFill>
                <a:latin typeface="Arial" pitchFamily="34" charset="0"/>
                <a:cs typeface="Arial" pitchFamily="34" charset="0"/>
              </a:rPr>
              <a:t>can </a:t>
            </a:r>
            <a:r>
              <a:rPr lang="en-US" sz="2000" b="1" dirty="0">
                <a:solidFill>
                  <a:srgbClr val="262262"/>
                </a:solidFill>
                <a:latin typeface="Arial" pitchFamily="34" charset="0"/>
                <a:cs typeface="Arial" pitchFamily="34" charset="0"/>
              </a:rPr>
              <a:t>be reinvested in:</a:t>
            </a:r>
            <a:r>
              <a:rPr lang="en-US" sz="2000" b="1" i="1" u="sng" dirty="0">
                <a:solidFill>
                  <a:srgbClr val="262262"/>
                </a:solidFill>
                <a:latin typeface="Arial" pitchFamily="34" charset="0"/>
                <a:cs typeface="Arial" pitchFamily="34" charset="0"/>
              </a:rPr>
              <a:t> </a:t>
            </a:r>
          </a:p>
          <a:p>
            <a:pPr marL="517525" lvl="1" indent="-285750" eaLnBrk="0" hangingPunct="0">
              <a:spcBef>
                <a:spcPct val="20000"/>
              </a:spcBef>
              <a:buFontTx/>
              <a:buChar char="–"/>
            </a:pPr>
            <a:r>
              <a:rPr lang="en-US" sz="2000" dirty="0">
                <a:solidFill>
                  <a:srgbClr val="262262"/>
                </a:solidFill>
                <a:latin typeface="+mn-lt"/>
              </a:rPr>
              <a:t>Technology improvements in our facility</a:t>
            </a:r>
          </a:p>
          <a:p>
            <a:pPr marL="517525" lvl="1" indent="-285750" eaLnBrk="0" hangingPunct="0">
              <a:spcBef>
                <a:spcPct val="20000"/>
              </a:spcBef>
              <a:buFontTx/>
              <a:buChar char="–"/>
            </a:pPr>
            <a:r>
              <a:rPr lang="en-US" sz="2000" dirty="0">
                <a:solidFill>
                  <a:srgbClr val="262262"/>
                </a:solidFill>
                <a:latin typeface="+mn-lt"/>
              </a:rPr>
              <a:t>Marketing and sales activities for our products</a:t>
            </a:r>
          </a:p>
          <a:p>
            <a:pPr marL="517525" lvl="1" indent="-285750" eaLnBrk="0" hangingPunct="0">
              <a:spcBef>
                <a:spcPct val="20000"/>
              </a:spcBef>
              <a:buFontTx/>
              <a:buChar char="–"/>
            </a:pPr>
            <a:r>
              <a:rPr lang="en-US" sz="2000" dirty="0">
                <a:solidFill>
                  <a:srgbClr val="262262"/>
                </a:solidFill>
                <a:latin typeface="+mn-lt"/>
              </a:rPr>
              <a:t>Production line efficiencies, which ultimately helps you do your job better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0" smtClean="0"/>
              <a:t>Let’s Start with a Pop …</a:t>
            </a:r>
          </a:p>
        </p:txBody>
      </p:sp>
      <p:sp>
        <p:nvSpPr>
          <p:cNvPr id="3076" name="Rectangle 6"/>
          <p:cNvSpPr>
            <a:spLocks noChangeArrowheads="1"/>
          </p:cNvSpPr>
          <p:nvPr/>
        </p:nvSpPr>
        <p:spPr bwMode="auto">
          <a:xfrm>
            <a:off x="228600" y="762000"/>
            <a:ext cx="8478838" cy="5213350"/>
          </a:xfrm>
          <a:prstGeom prst="rect">
            <a:avLst/>
          </a:prstGeom>
          <a:noFill/>
          <a:ln w="9525">
            <a:noFill/>
            <a:miter lim="800000"/>
            <a:headEnd/>
            <a:tailEnd/>
          </a:ln>
        </p:spPr>
        <p:txBody>
          <a:bodyPr>
            <a:spAutoFit/>
          </a:bodyPr>
          <a:lstStyle/>
          <a:p>
            <a:r>
              <a:rPr lang="en-US" sz="33600" dirty="0">
                <a:solidFill>
                  <a:srgbClr val="262262"/>
                </a:solidFill>
                <a:latin typeface="Times New Roman" pitchFamily="18" charset="0"/>
              </a:rPr>
              <a:t>Quiz</a:t>
            </a:r>
          </a:p>
        </p:txBody>
      </p:sp>
      <p:sp>
        <p:nvSpPr>
          <p:cNvPr id="3075" name="Text Box 5"/>
          <p:cNvSpPr txBox="1">
            <a:spLocks noChangeArrowheads="1"/>
          </p:cNvSpPr>
          <p:nvPr/>
        </p:nvSpPr>
        <p:spPr bwMode="auto">
          <a:xfrm>
            <a:off x="3962400" y="5105400"/>
            <a:ext cx="4667450" cy="584775"/>
          </a:xfrm>
          <a:prstGeom prst="rect">
            <a:avLst/>
          </a:prstGeom>
          <a:noFill/>
          <a:ln w="9525">
            <a:noFill/>
            <a:miter lim="800000"/>
            <a:headEnd/>
            <a:tailEnd/>
          </a:ln>
        </p:spPr>
        <p:txBody>
          <a:bodyPr wrap="square">
            <a:spAutoFit/>
          </a:bodyPr>
          <a:lstStyle/>
          <a:p>
            <a:pPr>
              <a:spcBef>
                <a:spcPct val="50000"/>
              </a:spcBef>
            </a:pPr>
            <a:r>
              <a:rPr lang="en-US" sz="3200" dirty="0" smtClean="0">
                <a:solidFill>
                  <a:srgbClr val="2AA9E0"/>
                </a:solidFill>
                <a:latin typeface="Arial Narrow" pitchFamily="34" charset="0"/>
              </a:rPr>
              <a:t>TESTING YOUR ENERGY IQ</a:t>
            </a:r>
            <a:endParaRPr lang="en-US" sz="3200" dirty="0">
              <a:solidFill>
                <a:srgbClr val="2AA9E0"/>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0" dirty="0" smtClean="0"/>
              <a:t>Our Energy Reduction Goal</a:t>
            </a:r>
          </a:p>
        </p:txBody>
      </p:sp>
      <p:sp>
        <p:nvSpPr>
          <p:cNvPr id="21507" name="Rectangle 3"/>
          <p:cNvSpPr>
            <a:spLocks noGrp="1" noChangeArrowheads="1"/>
          </p:cNvSpPr>
          <p:nvPr>
            <p:ph type="body" idx="1"/>
          </p:nvPr>
        </p:nvSpPr>
        <p:spPr>
          <a:xfrm>
            <a:off x="533400" y="2819400"/>
            <a:ext cx="8229600" cy="1143000"/>
          </a:xfrm>
        </p:spPr>
        <p:txBody>
          <a:bodyPr/>
          <a:lstStyle/>
          <a:p>
            <a:pPr algn="ctr">
              <a:buFontTx/>
              <a:buNone/>
            </a:pPr>
            <a:r>
              <a:rPr lang="en-US" smtClean="0"/>
              <a:t>[</a:t>
            </a:r>
            <a:r>
              <a:rPr lang="en-US" smtClean="0">
                <a:solidFill>
                  <a:srgbClr val="8CC646"/>
                </a:solidFill>
              </a:rPr>
              <a:t>Fill in your reduction goal here</a:t>
            </a:r>
            <a:r>
              <a:rPr lang="en-US"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0" smtClean="0"/>
              <a:t>A Key Tool in Our Toolbox</a:t>
            </a:r>
          </a:p>
        </p:txBody>
      </p:sp>
      <p:sp>
        <p:nvSpPr>
          <p:cNvPr id="5" name="Rectangle 3"/>
          <p:cNvSpPr txBox="1">
            <a:spLocks noChangeArrowheads="1"/>
          </p:cNvSpPr>
          <p:nvPr/>
        </p:nvSpPr>
        <p:spPr bwMode="auto">
          <a:xfrm>
            <a:off x="609600" y="1905000"/>
            <a:ext cx="3352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CC646"/>
              </a:buClr>
              <a:buFont typeface="Wingdings" pitchFamily="2" charset="2"/>
              <a:buChar char="§"/>
              <a:defRPr sz="3200">
                <a:solidFill>
                  <a:srgbClr val="666666"/>
                </a:solidFill>
                <a:latin typeface="+mn-lt"/>
                <a:ea typeface="+mn-ea"/>
                <a:cs typeface="+mn-cs"/>
              </a:defRPr>
            </a:lvl1pPr>
            <a:lvl2pPr marL="742950" indent="-285750" algn="l" rtl="0" eaLnBrk="0" fontAlgn="base" hangingPunct="0">
              <a:spcBef>
                <a:spcPct val="20000"/>
              </a:spcBef>
              <a:spcAft>
                <a:spcPct val="0"/>
              </a:spcAft>
              <a:buClr>
                <a:srgbClr val="8CC646"/>
              </a:buClr>
              <a:buSzPct val="90000"/>
              <a:buFont typeface="Wingdings" pitchFamily="2" charset="2"/>
              <a:buChar char="§"/>
              <a:defRPr sz="2800">
                <a:solidFill>
                  <a:srgbClr val="666666"/>
                </a:solidFill>
                <a:latin typeface="+mn-lt"/>
              </a:defRPr>
            </a:lvl2pPr>
            <a:lvl3pPr marL="1143000" indent="-228600" algn="l" rtl="0" eaLnBrk="0" fontAlgn="base" hangingPunct="0">
              <a:spcBef>
                <a:spcPct val="20000"/>
              </a:spcBef>
              <a:spcAft>
                <a:spcPct val="0"/>
              </a:spcAft>
              <a:buClr>
                <a:srgbClr val="8CC646"/>
              </a:buClr>
              <a:buSzPct val="80000"/>
              <a:buFont typeface="Wingdings" pitchFamily="2" charset="2"/>
              <a:buChar char="§"/>
              <a:defRPr sz="2400">
                <a:solidFill>
                  <a:srgbClr val="666666"/>
                </a:solidFill>
                <a:latin typeface="+mn-lt"/>
              </a:defRPr>
            </a:lvl3pPr>
            <a:lvl4pPr marL="1600200" indent="-228600" algn="l" rtl="0" eaLnBrk="0" fontAlgn="base" hangingPunct="0">
              <a:spcBef>
                <a:spcPct val="20000"/>
              </a:spcBef>
              <a:spcAft>
                <a:spcPct val="0"/>
              </a:spcAft>
              <a:buClr>
                <a:srgbClr val="8CC646"/>
              </a:buClr>
              <a:buSzPct val="70000"/>
              <a:buFont typeface="Wingdings" pitchFamily="2" charset="2"/>
              <a:buChar char="§"/>
              <a:defRPr sz="2000">
                <a:solidFill>
                  <a:srgbClr val="666666"/>
                </a:solidFill>
                <a:latin typeface="+mn-lt"/>
              </a:defRPr>
            </a:lvl4pPr>
            <a:lvl5pPr marL="2057400" indent="-228600" algn="l" rtl="0" eaLnBrk="0" fontAlgn="base" hangingPunct="0">
              <a:spcBef>
                <a:spcPct val="20000"/>
              </a:spcBef>
              <a:spcAft>
                <a:spcPct val="0"/>
              </a:spcAft>
              <a:buClr>
                <a:srgbClr val="8CC646"/>
              </a:buClr>
              <a:buSzPct val="60000"/>
              <a:buFont typeface="Wingdings" pitchFamily="2" charset="2"/>
              <a:buChar char="§"/>
              <a:defRPr sz="2000">
                <a:solidFill>
                  <a:srgbClr val="666666"/>
                </a:solidFill>
                <a:latin typeface="+mn-lt"/>
              </a:defRPr>
            </a:lvl5pPr>
            <a:lvl6pPr marL="2514600" indent="-228600" algn="l" rtl="0" fontAlgn="base">
              <a:spcBef>
                <a:spcPct val="20000"/>
              </a:spcBef>
              <a:spcAft>
                <a:spcPct val="0"/>
              </a:spcAft>
              <a:buChar char="»"/>
              <a:defRPr sz="2000">
                <a:solidFill>
                  <a:srgbClr val="808080"/>
                </a:solidFill>
                <a:latin typeface="+mn-lt"/>
              </a:defRPr>
            </a:lvl6pPr>
            <a:lvl7pPr marL="2971800" indent="-228600" algn="l" rtl="0" fontAlgn="base">
              <a:spcBef>
                <a:spcPct val="20000"/>
              </a:spcBef>
              <a:spcAft>
                <a:spcPct val="0"/>
              </a:spcAft>
              <a:buChar char="»"/>
              <a:defRPr sz="2000">
                <a:solidFill>
                  <a:srgbClr val="808080"/>
                </a:solidFill>
                <a:latin typeface="+mn-lt"/>
              </a:defRPr>
            </a:lvl7pPr>
            <a:lvl8pPr marL="3429000" indent="-228600" algn="l" rtl="0" fontAlgn="base">
              <a:spcBef>
                <a:spcPct val="20000"/>
              </a:spcBef>
              <a:spcAft>
                <a:spcPct val="0"/>
              </a:spcAft>
              <a:buChar char="»"/>
              <a:defRPr sz="2000">
                <a:solidFill>
                  <a:srgbClr val="808080"/>
                </a:solidFill>
                <a:latin typeface="+mn-lt"/>
              </a:defRPr>
            </a:lvl8pPr>
            <a:lvl9pPr marL="3886200" indent="-228600" algn="l" rtl="0" fontAlgn="base">
              <a:spcBef>
                <a:spcPct val="20000"/>
              </a:spcBef>
              <a:spcAft>
                <a:spcPct val="0"/>
              </a:spcAft>
              <a:buChar char="»"/>
              <a:defRPr sz="2000">
                <a:solidFill>
                  <a:srgbClr val="808080"/>
                </a:solidFill>
                <a:latin typeface="+mn-lt"/>
              </a:defRPr>
            </a:lvl9pPr>
          </a:lstStyle>
          <a:p>
            <a:pPr>
              <a:spcBef>
                <a:spcPct val="50000"/>
              </a:spcBef>
              <a:buClr>
                <a:schemeClr val="tx1"/>
              </a:buClr>
            </a:pPr>
            <a:r>
              <a:rPr lang="en-US" dirty="0" smtClean="0"/>
              <a:t>Production</a:t>
            </a:r>
          </a:p>
          <a:p>
            <a:pPr>
              <a:spcBef>
                <a:spcPct val="50000"/>
              </a:spcBef>
              <a:buClr>
                <a:schemeClr val="tx1"/>
              </a:buClr>
            </a:pPr>
            <a:r>
              <a:rPr lang="en-US" dirty="0" smtClean="0"/>
              <a:t>Quality</a:t>
            </a:r>
          </a:p>
          <a:p>
            <a:pPr>
              <a:spcBef>
                <a:spcPct val="50000"/>
              </a:spcBef>
              <a:buClr>
                <a:schemeClr val="tx1"/>
              </a:buClr>
            </a:pPr>
            <a:r>
              <a:rPr lang="en-US" dirty="0" smtClean="0"/>
              <a:t>Safety</a:t>
            </a:r>
          </a:p>
          <a:p>
            <a:pPr>
              <a:spcBef>
                <a:spcPct val="50000"/>
              </a:spcBef>
              <a:buClr>
                <a:schemeClr val="tx1"/>
              </a:buClr>
            </a:pPr>
            <a:r>
              <a:rPr lang="en-US" dirty="0" smtClean="0">
                <a:solidFill>
                  <a:srgbClr val="8CC646"/>
                </a:solidFill>
              </a:rPr>
              <a:t>Energy</a:t>
            </a:r>
            <a:r>
              <a:rPr lang="en-US" dirty="0" smtClean="0"/>
              <a:t> </a:t>
            </a:r>
          </a:p>
        </p:txBody>
      </p:sp>
      <p:sp>
        <p:nvSpPr>
          <p:cNvPr id="6" name="Text Box 8"/>
          <p:cNvSpPr txBox="1">
            <a:spLocks noChangeArrowheads="1"/>
          </p:cNvSpPr>
          <p:nvPr/>
        </p:nvSpPr>
        <p:spPr bwMode="auto">
          <a:xfrm>
            <a:off x="3886200" y="1905000"/>
            <a:ext cx="4191000" cy="3276600"/>
          </a:xfrm>
          <a:prstGeom prst="rect">
            <a:avLst/>
          </a:prstGeom>
          <a:noFill/>
          <a:ln w="9525">
            <a:solidFill>
              <a:srgbClr val="8CC646"/>
            </a:solidFill>
            <a:miter lim="800000"/>
            <a:headEnd/>
            <a:tailEnd/>
          </a:ln>
        </p:spPr>
        <p:txBody>
          <a:bodyPr/>
          <a:lstStyle/>
          <a:p>
            <a:pPr>
              <a:spcBef>
                <a:spcPct val="50000"/>
              </a:spcBef>
            </a:pPr>
            <a:endParaRPr lang="en-US" sz="2800">
              <a:solidFill>
                <a:srgbClr val="F4901E"/>
              </a:solidFill>
            </a:endParaRPr>
          </a:p>
          <a:p>
            <a:pPr>
              <a:spcBef>
                <a:spcPct val="50000"/>
              </a:spcBef>
            </a:pPr>
            <a:endParaRPr lang="en-US" sz="2800">
              <a:solidFill>
                <a:srgbClr val="F4901E"/>
              </a:solidFill>
            </a:endParaRPr>
          </a:p>
          <a:p>
            <a:pPr algn="ctr">
              <a:spcBef>
                <a:spcPct val="50000"/>
              </a:spcBef>
            </a:pPr>
            <a:r>
              <a:rPr lang="en-US" sz="2000" i="1">
                <a:solidFill>
                  <a:srgbClr val="8CC646"/>
                </a:solidFill>
              </a:rPr>
              <a:t>[Insert facility photo here]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0" smtClean="0"/>
              <a:t>What is CEI?</a:t>
            </a:r>
          </a:p>
        </p:txBody>
      </p:sp>
      <p:sp>
        <p:nvSpPr>
          <p:cNvPr id="25603" name="Rectangle 4"/>
          <p:cNvSpPr>
            <a:spLocks noGrp="1" noChangeArrowheads="1"/>
          </p:cNvSpPr>
          <p:nvPr>
            <p:ph type="body" idx="1"/>
          </p:nvPr>
        </p:nvSpPr>
        <p:spPr>
          <a:xfrm>
            <a:off x="304800" y="1524000"/>
            <a:ext cx="8610600" cy="4648200"/>
          </a:xfrm>
          <a:noFill/>
        </p:spPr>
        <p:txBody>
          <a:bodyPr/>
          <a:lstStyle/>
          <a:p>
            <a:pPr marL="401638" lvl="1" indent="0">
              <a:lnSpc>
                <a:spcPct val="80000"/>
              </a:lnSpc>
              <a:buFontTx/>
              <a:buNone/>
            </a:pPr>
            <a:endParaRPr lang="en-US" sz="1800" dirty="0" smtClean="0">
              <a:latin typeface="Arial" charset="0"/>
            </a:endParaRPr>
          </a:p>
          <a:p>
            <a:pPr marL="401638" lvl="1" indent="0">
              <a:lnSpc>
                <a:spcPct val="80000"/>
              </a:lnSpc>
              <a:buFontTx/>
              <a:buNone/>
            </a:pPr>
            <a:r>
              <a:rPr lang="en-US" sz="1800" dirty="0" smtClean="0">
                <a:latin typeface="Arial" charset="0"/>
              </a:rPr>
              <a:t>CEI is a strategic energy management system with many benefits:</a:t>
            </a:r>
          </a:p>
          <a:p>
            <a:pPr marL="401638" lvl="1" indent="0">
              <a:lnSpc>
                <a:spcPct val="80000"/>
              </a:lnSpc>
              <a:buFontTx/>
              <a:buNone/>
            </a:pPr>
            <a:endParaRPr lang="en-US" sz="1800" dirty="0" smtClean="0">
              <a:latin typeface="Arial" charset="0"/>
            </a:endParaRPr>
          </a:p>
          <a:p>
            <a:pPr lvl="2"/>
            <a:r>
              <a:rPr lang="en-US" sz="2000" dirty="0" smtClean="0"/>
              <a:t>CEI helps us manage energy as a controllable expense</a:t>
            </a:r>
          </a:p>
          <a:p>
            <a:pPr lvl="2"/>
            <a:r>
              <a:rPr lang="en-US" sz="2000" dirty="0" smtClean="0"/>
              <a:t>CEI gets all of us working together to reduce energy use</a:t>
            </a:r>
          </a:p>
          <a:p>
            <a:pPr lvl="2"/>
            <a:r>
              <a:rPr lang="en-US" sz="2000" dirty="0" smtClean="0"/>
              <a:t>CEI improves our energy productivity</a:t>
            </a:r>
          </a:p>
          <a:p>
            <a:pPr lvl="2"/>
            <a:r>
              <a:rPr lang="en-US" sz="2000" dirty="0" smtClean="0"/>
              <a:t>CEI increases payback on energy-related capital improvements</a:t>
            </a:r>
          </a:p>
          <a:p>
            <a:pPr lvl="2"/>
            <a:r>
              <a:rPr lang="en-US" sz="2000" dirty="0" smtClean="0"/>
              <a:t>CEI reduces O&amp;M expenses</a:t>
            </a:r>
          </a:p>
          <a:p>
            <a:pPr lvl="2"/>
            <a:r>
              <a:rPr lang="en-US" sz="2000" dirty="0" smtClean="0"/>
              <a:t>CEI complements our existing continuous improvement programs</a:t>
            </a:r>
          </a:p>
          <a:p>
            <a:pPr lvl="2"/>
            <a:r>
              <a:rPr lang="en-US" sz="2000" dirty="0" smtClean="0"/>
              <a:t>CEI gives us a competitive advantage at the point of production</a:t>
            </a:r>
          </a:p>
          <a:p>
            <a:pPr marL="0" indent="0"/>
            <a:endParaRPr lang="en-US" sz="2000" dirty="0" smtClean="0"/>
          </a:p>
          <a:p>
            <a:pPr marL="0" indent="0"/>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Practical Path: Save Energy &amp; Money</a:t>
            </a:r>
            <a:endParaRPr lang="en-US" dirty="0"/>
          </a:p>
        </p:txBody>
      </p:sp>
      <p:sp>
        <p:nvSpPr>
          <p:cNvPr id="5" name="Rectangle 4"/>
          <p:cNvSpPr/>
          <p:nvPr/>
        </p:nvSpPr>
        <p:spPr>
          <a:xfrm>
            <a:off x="304800" y="1905000"/>
            <a:ext cx="4038600" cy="4038600"/>
          </a:xfrm>
          <a:prstGeom prst="rect">
            <a:avLst/>
          </a:prstGeom>
          <a:solidFill>
            <a:srgbClr val="1A3654"/>
          </a:solidFill>
          <a:ln>
            <a:noFill/>
          </a:ln>
          <a:effectLst>
            <a:innerShdw blurRad="381000" dist="508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55230" y="2032667"/>
            <a:ext cx="3628635" cy="3108543"/>
          </a:xfrm>
          <a:prstGeom prst="rect">
            <a:avLst/>
          </a:prstGeom>
          <a:noFill/>
        </p:spPr>
        <p:txBody>
          <a:bodyPr wrap="square" rtlCol="0">
            <a:spAutoFit/>
          </a:bodyPr>
          <a:lstStyle/>
          <a:p>
            <a:r>
              <a:rPr lang="en-US" sz="2800" dirty="0">
                <a:solidFill>
                  <a:schemeClr val="bg1"/>
                </a:solidFill>
              </a:rPr>
              <a:t>Continuous Energy Improvement (CEI) is a systematic approach to embed energy best practices into business operations</a:t>
            </a:r>
            <a:r>
              <a:rPr lang="en-US" sz="2800" dirty="0" smtClean="0">
                <a:solidFill>
                  <a:schemeClr val="bg1"/>
                </a:solidFill>
              </a:rPr>
              <a:t>.</a:t>
            </a:r>
            <a:endParaRPr lang="en-US" sz="2800" dirty="0">
              <a:solidFill>
                <a:schemeClr val="bg1"/>
              </a:solidFill>
            </a:endParaRPr>
          </a:p>
        </p:txBody>
      </p:sp>
      <p:sp>
        <p:nvSpPr>
          <p:cNvPr id="10" name="Rectangle 9"/>
          <p:cNvSpPr/>
          <p:nvPr/>
        </p:nvSpPr>
        <p:spPr>
          <a:xfrm>
            <a:off x="4724400" y="1905000"/>
            <a:ext cx="4114800" cy="4038600"/>
          </a:xfrm>
          <a:prstGeom prst="rect">
            <a:avLst/>
          </a:prstGeom>
          <a:solidFill>
            <a:srgbClr val="2AA9E0"/>
          </a:solidFill>
          <a:ln>
            <a:noFill/>
          </a:ln>
          <a:effectLst>
            <a:innerShdw blurRad="381000" dist="508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p:cNvSpPr txBox="1">
            <a:spLocks/>
          </p:cNvSpPr>
          <p:nvPr/>
        </p:nvSpPr>
        <p:spPr bwMode="auto">
          <a:xfrm>
            <a:off x="4936576" y="1457528"/>
            <a:ext cx="2607224" cy="3712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CC646"/>
              </a:buClr>
              <a:buFont typeface="Wingdings" pitchFamily="2" charset="2"/>
              <a:buChar char="§"/>
              <a:defRPr sz="3200">
                <a:solidFill>
                  <a:srgbClr val="666666"/>
                </a:solidFill>
                <a:latin typeface="+mn-lt"/>
                <a:ea typeface="+mn-ea"/>
                <a:cs typeface="+mn-cs"/>
              </a:defRPr>
            </a:lvl1pPr>
            <a:lvl2pPr marL="742950" indent="-285750" algn="l" rtl="0" eaLnBrk="0" fontAlgn="base" hangingPunct="0">
              <a:spcBef>
                <a:spcPct val="20000"/>
              </a:spcBef>
              <a:spcAft>
                <a:spcPct val="0"/>
              </a:spcAft>
              <a:buClr>
                <a:srgbClr val="8CC646"/>
              </a:buClr>
              <a:buSzPct val="90000"/>
              <a:buFont typeface="Wingdings" pitchFamily="2" charset="2"/>
              <a:buChar char="§"/>
              <a:defRPr sz="2800">
                <a:solidFill>
                  <a:srgbClr val="666666"/>
                </a:solidFill>
                <a:latin typeface="+mn-lt"/>
              </a:defRPr>
            </a:lvl2pPr>
            <a:lvl3pPr marL="1143000" indent="-228600" algn="l" rtl="0" eaLnBrk="0" fontAlgn="base" hangingPunct="0">
              <a:spcBef>
                <a:spcPct val="20000"/>
              </a:spcBef>
              <a:spcAft>
                <a:spcPct val="0"/>
              </a:spcAft>
              <a:buClr>
                <a:srgbClr val="8CC646"/>
              </a:buClr>
              <a:buSzPct val="80000"/>
              <a:buFont typeface="Wingdings" pitchFamily="2" charset="2"/>
              <a:buChar char="§"/>
              <a:defRPr sz="2400">
                <a:solidFill>
                  <a:srgbClr val="666666"/>
                </a:solidFill>
                <a:latin typeface="+mn-lt"/>
              </a:defRPr>
            </a:lvl3pPr>
            <a:lvl4pPr marL="1600200" indent="-228600" algn="l" rtl="0" eaLnBrk="0" fontAlgn="base" hangingPunct="0">
              <a:spcBef>
                <a:spcPct val="20000"/>
              </a:spcBef>
              <a:spcAft>
                <a:spcPct val="0"/>
              </a:spcAft>
              <a:buClr>
                <a:srgbClr val="8CC646"/>
              </a:buClr>
              <a:buSzPct val="70000"/>
              <a:buFont typeface="Wingdings" pitchFamily="2" charset="2"/>
              <a:buChar char="§"/>
              <a:defRPr sz="2000">
                <a:solidFill>
                  <a:srgbClr val="666666"/>
                </a:solidFill>
                <a:latin typeface="+mn-lt"/>
              </a:defRPr>
            </a:lvl4pPr>
            <a:lvl5pPr marL="2057400" indent="-228600" algn="l" rtl="0" eaLnBrk="0" fontAlgn="base" hangingPunct="0">
              <a:spcBef>
                <a:spcPct val="20000"/>
              </a:spcBef>
              <a:spcAft>
                <a:spcPct val="0"/>
              </a:spcAft>
              <a:buClr>
                <a:srgbClr val="8CC646"/>
              </a:buClr>
              <a:buSzPct val="60000"/>
              <a:buFont typeface="Wingdings" pitchFamily="2" charset="2"/>
              <a:buChar char="§"/>
              <a:defRPr sz="2000">
                <a:solidFill>
                  <a:srgbClr val="666666"/>
                </a:solidFill>
                <a:latin typeface="+mn-lt"/>
              </a:defRPr>
            </a:lvl5pPr>
            <a:lvl6pPr marL="2514600" indent="-228600" algn="l" rtl="0" fontAlgn="base">
              <a:spcBef>
                <a:spcPct val="20000"/>
              </a:spcBef>
              <a:spcAft>
                <a:spcPct val="0"/>
              </a:spcAft>
              <a:buChar char="»"/>
              <a:defRPr sz="2000">
                <a:solidFill>
                  <a:srgbClr val="808080"/>
                </a:solidFill>
                <a:latin typeface="+mn-lt"/>
              </a:defRPr>
            </a:lvl6pPr>
            <a:lvl7pPr marL="2971800" indent="-228600" algn="l" rtl="0" fontAlgn="base">
              <a:spcBef>
                <a:spcPct val="20000"/>
              </a:spcBef>
              <a:spcAft>
                <a:spcPct val="0"/>
              </a:spcAft>
              <a:buChar char="»"/>
              <a:defRPr sz="2000">
                <a:solidFill>
                  <a:srgbClr val="808080"/>
                </a:solidFill>
                <a:latin typeface="+mn-lt"/>
              </a:defRPr>
            </a:lvl7pPr>
            <a:lvl8pPr marL="3429000" indent="-228600" algn="l" rtl="0" fontAlgn="base">
              <a:spcBef>
                <a:spcPct val="20000"/>
              </a:spcBef>
              <a:spcAft>
                <a:spcPct val="0"/>
              </a:spcAft>
              <a:buChar char="»"/>
              <a:defRPr sz="2000">
                <a:solidFill>
                  <a:srgbClr val="808080"/>
                </a:solidFill>
                <a:latin typeface="+mn-lt"/>
              </a:defRPr>
            </a:lvl8pPr>
            <a:lvl9pPr marL="3886200" indent="-228600" algn="l" rtl="0" fontAlgn="base">
              <a:spcBef>
                <a:spcPct val="20000"/>
              </a:spcBef>
              <a:spcAft>
                <a:spcPct val="0"/>
              </a:spcAft>
              <a:buChar char="»"/>
              <a:defRPr sz="2000">
                <a:solidFill>
                  <a:srgbClr val="808080"/>
                </a:solidFill>
                <a:latin typeface="+mn-lt"/>
              </a:defRPr>
            </a:lvl9pPr>
          </a:lstStyle>
          <a:p>
            <a:pPr marL="0" indent="0">
              <a:buFont typeface="Wingdings" pitchFamily="2" charset="2"/>
              <a:buNone/>
            </a:pPr>
            <a:r>
              <a:rPr lang="en-US" sz="1800" b="1" dirty="0" smtClean="0">
                <a:solidFill>
                  <a:srgbClr val="1A3654"/>
                </a:solidFill>
              </a:rPr>
              <a:t>HOW DOES IT WORK?</a:t>
            </a:r>
            <a:endParaRPr lang="en-US" sz="1800" b="1" dirty="0">
              <a:solidFill>
                <a:srgbClr val="1A3654"/>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45264" y="1562912"/>
            <a:ext cx="231629" cy="170674"/>
          </a:xfrm>
          <a:prstGeom prst="rect">
            <a:avLst/>
          </a:prstGeom>
        </p:spPr>
      </p:pic>
      <p:sp>
        <p:nvSpPr>
          <p:cNvPr id="13" name="TextBox 12"/>
          <p:cNvSpPr txBox="1"/>
          <p:nvPr/>
        </p:nvSpPr>
        <p:spPr>
          <a:xfrm>
            <a:off x="4898366" y="2114144"/>
            <a:ext cx="3712233" cy="3724096"/>
          </a:xfrm>
          <a:prstGeom prst="rect">
            <a:avLst/>
          </a:prstGeom>
          <a:noFill/>
        </p:spPr>
        <p:txBody>
          <a:bodyPr wrap="square" rtlCol="0">
            <a:spAutoFit/>
          </a:bodyPr>
          <a:lstStyle/>
          <a:p>
            <a:pPr marL="342900" indent="-342900">
              <a:spcAft>
                <a:spcPts val="1200"/>
              </a:spcAft>
              <a:buFont typeface="+mj-lt"/>
              <a:buAutoNum type="arabicPeriod"/>
            </a:pPr>
            <a:r>
              <a:rPr lang="en-US" dirty="0" smtClean="0">
                <a:solidFill>
                  <a:schemeClr val="bg1"/>
                </a:solidFill>
              </a:rPr>
              <a:t>The </a:t>
            </a:r>
            <a:r>
              <a:rPr lang="en-US" dirty="0">
                <a:solidFill>
                  <a:schemeClr val="bg1"/>
                </a:solidFill>
              </a:rPr>
              <a:t>CEI tutorials and tools work across Organizational Structure, People, Manufacturing Systems, and Metrics.</a:t>
            </a:r>
          </a:p>
          <a:p>
            <a:pPr marL="342900" indent="-342900">
              <a:spcAft>
                <a:spcPts val="1200"/>
              </a:spcAft>
              <a:buFont typeface="+mj-lt"/>
              <a:buAutoNum type="arabicPeriod"/>
            </a:pPr>
            <a:r>
              <a:rPr lang="en-US" dirty="0" smtClean="0">
                <a:solidFill>
                  <a:schemeClr val="bg1"/>
                </a:solidFill>
              </a:rPr>
              <a:t>The </a:t>
            </a:r>
            <a:r>
              <a:rPr lang="en-US" dirty="0">
                <a:solidFill>
                  <a:schemeClr val="bg1"/>
                </a:solidFill>
              </a:rPr>
              <a:t>systematic approach connects process elements throughout the business.</a:t>
            </a:r>
          </a:p>
          <a:p>
            <a:pPr marL="342900" indent="-342900">
              <a:spcAft>
                <a:spcPts val="1200"/>
              </a:spcAft>
              <a:buFont typeface="+mj-lt"/>
              <a:buAutoNum type="arabicPeriod"/>
            </a:pPr>
            <a:r>
              <a:rPr lang="en-US" dirty="0" smtClean="0">
                <a:solidFill>
                  <a:schemeClr val="bg1"/>
                </a:solidFill>
              </a:rPr>
              <a:t>Interconnected </a:t>
            </a:r>
            <a:r>
              <a:rPr lang="en-US" dirty="0">
                <a:solidFill>
                  <a:schemeClr val="bg1"/>
                </a:solidFill>
              </a:rPr>
              <a:t>business practices and principles build a self-sustaining management system step-by-step.</a:t>
            </a:r>
          </a:p>
        </p:txBody>
      </p:sp>
    </p:spTree>
    <p:extLst>
      <p:ext uri="{BB962C8B-B14F-4D97-AF65-F5344CB8AC3E}">
        <p14:creationId xmlns:p14="http://schemas.microsoft.com/office/powerpoint/2010/main" val="85097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1000"/>
                            </p:stCondLst>
                            <p:childTnLst>
                              <p:par>
                                <p:cTn id="9" presetID="1" presetClass="entr" presetSubtype="0" fill="hold" grpId="0" nodeType="afterEffect">
                                  <p:stCondLst>
                                    <p:cond delay="50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0"/>
                            </p:stCondLst>
                            <p:childTnLst>
                              <p:par>
                                <p:cTn id="18" presetID="10" presetClass="entr" presetSubtype="0" fill="hold" grpId="0" nodeType="afterEffect">
                                  <p:stCondLst>
                                    <p:cond delay="50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1000"/>
                            </p:stCondLst>
                            <p:childTnLst>
                              <p:par>
                                <p:cTn id="22" presetID="1" presetClass="entr" presetSubtype="0" fill="hold" nodeType="afterEffect">
                                  <p:stCondLst>
                                    <p:cond delay="1000"/>
                                  </p:stCondLst>
                                  <p:childTnLst>
                                    <p:set>
                                      <p:cBhvr>
                                        <p:cTn id="23" dur="1" fill="hold">
                                          <p:stCondLst>
                                            <p:cond delay="0"/>
                                          </p:stCondLst>
                                        </p:cTn>
                                        <p:tgtEl>
                                          <p:spTgt spid="13">
                                            <p:txEl>
                                              <p:pRg st="0" end="0"/>
                                            </p:txEl>
                                          </p:spTgt>
                                        </p:tgtEl>
                                        <p:attrNameLst>
                                          <p:attrName>style.visibility</p:attrName>
                                        </p:attrNameLst>
                                      </p:cBhvr>
                                      <p:to>
                                        <p:strVal val="visible"/>
                                      </p:to>
                                    </p:set>
                                  </p:childTnLst>
                                </p:cTn>
                              </p:par>
                            </p:childTnLst>
                          </p:cTn>
                        </p:par>
                        <p:par>
                          <p:cTn id="24" fill="hold">
                            <p:stCondLst>
                              <p:cond delay="2000"/>
                            </p:stCondLst>
                            <p:childTnLst>
                              <p:par>
                                <p:cTn id="25" presetID="1" presetClass="entr" presetSubtype="0" fill="hold" nodeType="afterEffect">
                                  <p:stCondLst>
                                    <p:cond delay="1000"/>
                                  </p:stCondLst>
                                  <p:childTnLst>
                                    <p:set>
                                      <p:cBhvr>
                                        <p:cTn id="26" dur="1" fill="hold">
                                          <p:stCondLst>
                                            <p:cond delay="0"/>
                                          </p:stCondLst>
                                        </p:cTn>
                                        <p:tgtEl>
                                          <p:spTgt spid="13">
                                            <p:txEl>
                                              <p:pRg st="1" end="1"/>
                                            </p:txEl>
                                          </p:spTgt>
                                        </p:tgtEl>
                                        <p:attrNameLst>
                                          <p:attrName>style.visibility</p:attrName>
                                        </p:attrNameLst>
                                      </p:cBhvr>
                                      <p:to>
                                        <p:strVal val="visible"/>
                                      </p:to>
                                    </p:set>
                                  </p:childTnLst>
                                </p:cTn>
                              </p:par>
                            </p:childTnLst>
                          </p:cTn>
                        </p:par>
                        <p:par>
                          <p:cTn id="27" fill="hold">
                            <p:stCondLst>
                              <p:cond delay="3000"/>
                            </p:stCondLst>
                            <p:childTnLst>
                              <p:par>
                                <p:cTn id="28" presetID="1" presetClass="entr" presetSubtype="0" fill="hold" nodeType="afterEffect">
                                  <p:stCondLst>
                                    <p:cond delay="1000"/>
                                  </p:stCondLst>
                                  <p:childTnLst>
                                    <p:set>
                                      <p:cBhvr>
                                        <p:cTn id="29"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10" grpId="0" animBg="1"/>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1052" y="2135745"/>
            <a:ext cx="3770153" cy="3816908"/>
          </a:xfrm>
          <a:prstGeom prst="rect">
            <a:avLst/>
          </a:prstGeom>
        </p:spPr>
      </p:pic>
      <p:sp>
        <p:nvSpPr>
          <p:cNvPr id="24579" name="Title 1"/>
          <p:cNvSpPr>
            <a:spLocks noGrp="1"/>
          </p:cNvSpPr>
          <p:nvPr>
            <p:ph type="title" idx="4294967295"/>
          </p:nvPr>
        </p:nvSpPr>
        <p:spPr/>
        <p:txBody>
          <a:bodyPr/>
          <a:lstStyle/>
          <a:p>
            <a:r>
              <a:rPr lang="en-US" dirty="0" smtClean="0">
                <a:solidFill>
                  <a:srgbClr val="1A3654"/>
                </a:solidFill>
              </a:rPr>
              <a:t>Plan Do Check Act Cycle</a:t>
            </a:r>
          </a:p>
        </p:txBody>
      </p:sp>
      <p:sp>
        <p:nvSpPr>
          <p:cNvPr id="26637" name="Text Box 10"/>
          <p:cNvSpPr txBox="1">
            <a:spLocks noChangeArrowheads="1"/>
          </p:cNvSpPr>
          <p:nvPr/>
        </p:nvSpPr>
        <p:spPr bwMode="auto">
          <a:xfrm>
            <a:off x="533400" y="4648200"/>
            <a:ext cx="3200400" cy="846386"/>
          </a:xfrm>
          <a:prstGeom prst="rect">
            <a:avLst/>
          </a:prstGeom>
          <a:noFill/>
          <a:ln w="9525">
            <a:noFill/>
            <a:miter lim="800000"/>
            <a:headEnd/>
            <a:tailEnd/>
          </a:ln>
        </p:spPr>
        <p:txBody>
          <a:bodyPr wrap="square">
            <a:spAutoFit/>
          </a:bodyPr>
          <a:lstStyle/>
          <a:p>
            <a:pPr marL="285750" indent="-285750">
              <a:spcBef>
                <a:spcPct val="50000"/>
              </a:spcBef>
              <a:buFont typeface="Arial" pitchFamily="34" charset="0"/>
              <a:buChar char="•"/>
            </a:pPr>
            <a:r>
              <a:rPr lang="en-US" sz="1400" b="1" dirty="0" smtClean="0">
                <a:solidFill>
                  <a:srgbClr val="8CC646"/>
                </a:solidFill>
              </a:rPr>
              <a:t>Choose performance </a:t>
            </a:r>
            <a:br>
              <a:rPr lang="en-US" sz="1400" b="1" dirty="0" smtClean="0">
                <a:solidFill>
                  <a:srgbClr val="8CC646"/>
                </a:solidFill>
              </a:rPr>
            </a:br>
            <a:r>
              <a:rPr lang="en-US" sz="1400" b="1" dirty="0" smtClean="0">
                <a:solidFill>
                  <a:srgbClr val="8CC646"/>
                </a:solidFill>
              </a:rPr>
              <a:t>indicators</a:t>
            </a:r>
          </a:p>
          <a:p>
            <a:pPr marL="285750" indent="-285750">
              <a:spcBef>
                <a:spcPct val="50000"/>
              </a:spcBef>
              <a:buFont typeface="Arial" pitchFamily="34" charset="0"/>
              <a:buChar char="•"/>
            </a:pPr>
            <a:r>
              <a:rPr lang="en-US" sz="1400" b="1" dirty="0" smtClean="0">
                <a:solidFill>
                  <a:srgbClr val="8CC646"/>
                </a:solidFill>
              </a:rPr>
              <a:t>Monitor, target, &amp; report</a:t>
            </a:r>
            <a:endParaRPr lang="en-US" sz="1400" b="1" dirty="0">
              <a:solidFill>
                <a:srgbClr val="8CC646"/>
              </a:solidFill>
            </a:endParaRPr>
          </a:p>
        </p:txBody>
      </p:sp>
      <p:sp>
        <p:nvSpPr>
          <p:cNvPr id="26639" name="Text Box 10"/>
          <p:cNvSpPr txBox="1">
            <a:spLocks noChangeArrowheads="1"/>
          </p:cNvSpPr>
          <p:nvPr/>
        </p:nvSpPr>
        <p:spPr bwMode="auto">
          <a:xfrm>
            <a:off x="533400" y="1904762"/>
            <a:ext cx="3200400" cy="954107"/>
          </a:xfrm>
          <a:prstGeom prst="rect">
            <a:avLst/>
          </a:prstGeom>
          <a:noFill/>
          <a:ln w="9525">
            <a:noFill/>
            <a:miter lim="800000"/>
            <a:headEnd/>
            <a:tailEnd/>
          </a:ln>
        </p:spPr>
        <p:txBody>
          <a:bodyPr wrap="square">
            <a:spAutoFit/>
          </a:bodyPr>
          <a:lstStyle/>
          <a:p>
            <a:pPr marL="1085850" lvl="2" indent="-171450">
              <a:spcBef>
                <a:spcPct val="50000"/>
              </a:spcBef>
              <a:buFont typeface="Arial" pitchFamily="34" charset="0"/>
              <a:buChar char="•"/>
            </a:pPr>
            <a:r>
              <a:rPr lang="en-US" sz="1400" b="1" dirty="0" smtClean="0">
                <a:solidFill>
                  <a:srgbClr val="8CC646"/>
                </a:solidFill>
              </a:rPr>
              <a:t>Form an energy policy</a:t>
            </a:r>
          </a:p>
          <a:p>
            <a:pPr marL="628650" lvl="1" indent="-171450">
              <a:spcBef>
                <a:spcPct val="50000"/>
              </a:spcBef>
              <a:buFont typeface="Arial" pitchFamily="34" charset="0"/>
              <a:buChar char="•"/>
            </a:pPr>
            <a:r>
              <a:rPr lang="en-US" sz="1400" b="1" dirty="0" smtClean="0">
                <a:solidFill>
                  <a:srgbClr val="8CC646"/>
                </a:solidFill>
              </a:rPr>
              <a:t>Set and achieve goals</a:t>
            </a:r>
          </a:p>
          <a:p>
            <a:pPr marL="171450" indent="-171450">
              <a:spcBef>
                <a:spcPct val="50000"/>
              </a:spcBef>
              <a:buFont typeface="Arial" pitchFamily="34" charset="0"/>
              <a:buChar char="•"/>
            </a:pPr>
            <a:r>
              <a:rPr lang="en-US" sz="1400" b="1" dirty="0" smtClean="0">
                <a:solidFill>
                  <a:srgbClr val="8CC646"/>
                </a:solidFill>
              </a:rPr>
              <a:t>Create awareness &amp; support</a:t>
            </a:r>
            <a:endParaRPr lang="en-US" sz="1400" b="1" dirty="0">
              <a:solidFill>
                <a:srgbClr val="8CC646"/>
              </a:solidFill>
            </a:endParaRPr>
          </a:p>
        </p:txBody>
      </p:sp>
      <p:sp>
        <p:nvSpPr>
          <p:cNvPr id="26641" name="Text Box 10"/>
          <p:cNvSpPr txBox="1">
            <a:spLocks noChangeArrowheads="1"/>
          </p:cNvSpPr>
          <p:nvPr/>
        </p:nvSpPr>
        <p:spPr bwMode="auto">
          <a:xfrm>
            <a:off x="5105400" y="4648200"/>
            <a:ext cx="3962400" cy="1492716"/>
          </a:xfrm>
          <a:prstGeom prst="rect">
            <a:avLst/>
          </a:prstGeom>
          <a:noFill/>
          <a:ln w="9525">
            <a:noFill/>
            <a:miter lim="800000"/>
            <a:headEnd/>
            <a:tailEnd/>
          </a:ln>
        </p:spPr>
        <p:txBody>
          <a:bodyPr wrap="square">
            <a:spAutoFit/>
          </a:bodyPr>
          <a:lstStyle/>
          <a:p>
            <a:pPr marL="1543050" lvl="3" indent="-171450">
              <a:spcBef>
                <a:spcPct val="50000"/>
              </a:spcBef>
              <a:buFont typeface="Arial" pitchFamily="34" charset="0"/>
              <a:buChar char="•"/>
            </a:pPr>
            <a:r>
              <a:rPr lang="en-US" sz="1400" b="1" dirty="0" smtClean="0">
                <a:solidFill>
                  <a:srgbClr val="8CC646"/>
                </a:solidFill>
              </a:rPr>
              <a:t>Translate data into performance</a:t>
            </a:r>
          </a:p>
          <a:p>
            <a:pPr marL="1085850" lvl="2" indent="-171450">
              <a:spcBef>
                <a:spcPct val="50000"/>
              </a:spcBef>
              <a:buFont typeface="Arial" pitchFamily="34" charset="0"/>
              <a:buChar char="•"/>
            </a:pPr>
            <a:r>
              <a:rPr lang="en-US" sz="1400" b="1" dirty="0" smtClean="0">
                <a:solidFill>
                  <a:srgbClr val="8CC646"/>
                </a:solidFill>
              </a:rPr>
              <a:t>Estimate costs</a:t>
            </a:r>
          </a:p>
          <a:p>
            <a:pPr marL="628650" lvl="1" indent="-171450">
              <a:spcBef>
                <a:spcPct val="50000"/>
              </a:spcBef>
              <a:buFont typeface="Arial" pitchFamily="34" charset="0"/>
              <a:buChar char="•"/>
            </a:pPr>
            <a:r>
              <a:rPr lang="en-US" sz="1400" b="1" dirty="0" smtClean="0">
                <a:solidFill>
                  <a:srgbClr val="8CC646"/>
                </a:solidFill>
              </a:rPr>
              <a:t>Choose best energy projects</a:t>
            </a:r>
          </a:p>
          <a:p>
            <a:pPr marL="171450" indent="-171450">
              <a:spcBef>
                <a:spcPct val="50000"/>
              </a:spcBef>
              <a:buFont typeface="Arial" pitchFamily="34" charset="0"/>
              <a:buChar char="•"/>
            </a:pPr>
            <a:r>
              <a:rPr lang="en-US" sz="1400" b="1" dirty="0" smtClean="0">
                <a:solidFill>
                  <a:srgbClr val="8CC646"/>
                </a:solidFill>
              </a:rPr>
              <a:t>Improve through O &amp; M</a:t>
            </a:r>
            <a:endParaRPr lang="en-US" sz="1400" b="1" dirty="0">
              <a:solidFill>
                <a:srgbClr val="8CC646"/>
              </a:solidFill>
            </a:endParaRPr>
          </a:p>
        </p:txBody>
      </p:sp>
      <p:sp>
        <p:nvSpPr>
          <p:cNvPr id="39" name="Text Box 10"/>
          <p:cNvSpPr txBox="1">
            <a:spLocks noChangeArrowheads="1"/>
          </p:cNvSpPr>
          <p:nvPr/>
        </p:nvSpPr>
        <p:spPr bwMode="auto">
          <a:xfrm>
            <a:off x="5105400" y="1904762"/>
            <a:ext cx="3886200" cy="1600438"/>
          </a:xfrm>
          <a:prstGeom prst="rect">
            <a:avLst/>
          </a:prstGeom>
          <a:noFill/>
          <a:ln w="9525">
            <a:noFill/>
            <a:miter lim="800000"/>
            <a:headEnd/>
            <a:tailEnd/>
          </a:ln>
        </p:spPr>
        <p:txBody>
          <a:bodyPr wrap="square">
            <a:spAutoFit/>
          </a:bodyPr>
          <a:lstStyle/>
          <a:p>
            <a:pPr marL="171450" indent="-171450">
              <a:spcBef>
                <a:spcPct val="50000"/>
              </a:spcBef>
              <a:buFont typeface="Arial" pitchFamily="34" charset="0"/>
              <a:buChar char="•"/>
            </a:pPr>
            <a:r>
              <a:rPr lang="en-US" sz="1400" b="1" dirty="0" smtClean="0">
                <a:solidFill>
                  <a:srgbClr val="8CC646"/>
                </a:solidFill>
              </a:rPr>
              <a:t>Get and record data</a:t>
            </a:r>
          </a:p>
          <a:p>
            <a:pPr marL="628650" lvl="1" indent="-171450">
              <a:spcBef>
                <a:spcPct val="50000"/>
              </a:spcBef>
              <a:buFont typeface="Arial" pitchFamily="34" charset="0"/>
              <a:buChar char="•"/>
            </a:pPr>
            <a:r>
              <a:rPr lang="en-US" sz="1400" b="1" dirty="0" smtClean="0">
                <a:solidFill>
                  <a:srgbClr val="8CC646"/>
                </a:solidFill>
              </a:rPr>
              <a:t>Form an energy team</a:t>
            </a:r>
          </a:p>
          <a:p>
            <a:pPr marL="1085850" lvl="2" indent="-171450">
              <a:spcBef>
                <a:spcPct val="50000"/>
              </a:spcBef>
              <a:buFont typeface="Arial" pitchFamily="34" charset="0"/>
              <a:buChar char="•"/>
            </a:pPr>
            <a:r>
              <a:rPr lang="en-US" sz="1400" b="1" dirty="0" smtClean="0">
                <a:solidFill>
                  <a:srgbClr val="8CC646"/>
                </a:solidFill>
              </a:rPr>
              <a:t>Perform an energy audit</a:t>
            </a:r>
          </a:p>
          <a:p>
            <a:pPr marL="1543050" lvl="3" indent="-171450">
              <a:spcBef>
                <a:spcPct val="50000"/>
              </a:spcBef>
              <a:buFont typeface="Arial" pitchFamily="34" charset="0"/>
              <a:buChar char="•"/>
            </a:pPr>
            <a:r>
              <a:rPr lang="en-US" sz="1400" b="1" dirty="0" smtClean="0">
                <a:solidFill>
                  <a:srgbClr val="8CC646"/>
                </a:solidFill>
              </a:rPr>
              <a:t>Find help or hire pro’s</a:t>
            </a:r>
          </a:p>
          <a:p>
            <a:pPr marL="171450" indent="-171450">
              <a:spcBef>
                <a:spcPct val="50000"/>
              </a:spcBef>
              <a:buFont typeface="Arial" pitchFamily="34" charset="0"/>
              <a:buChar char="•"/>
            </a:pPr>
            <a:endParaRPr lang="en-US" sz="1400" b="1" dirty="0">
              <a:solidFill>
                <a:srgbClr val="8CC64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2664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2663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266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7" grpId="0"/>
      <p:bldP spid="26639" grpId="0"/>
      <p:bldP spid="26641" grpId="0"/>
      <p:bldP spid="3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0" dirty="0" smtClean="0"/>
              <a:t>Getting to our Goal</a:t>
            </a:r>
          </a:p>
        </p:txBody>
      </p:sp>
      <p:sp>
        <p:nvSpPr>
          <p:cNvPr id="26627" name="Rectangle 3"/>
          <p:cNvSpPr>
            <a:spLocks noGrp="1" noChangeArrowheads="1"/>
          </p:cNvSpPr>
          <p:nvPr>
            <p:ph type="body" idx="1"/>
          </p:nvPr>
        </p:nvSpPr>
        <p:spPr/>
        <p:txBody>
          <a:bodyPr/>
          <a:lstStyle/>
          <a:p>
            <a:r>
              <a:rPr lang="en-US" dirty="0" smtClean="0"/>
              <a:t>Support from leadership </a:t>
            </a:r>
          </a:p>
          <a:p>
            <a:r>
              <a:rPr lang="en-US" dirty="0" smtClean="0"/>
              <a:t>A written energy policy that includes:</a:t>
            </a:r>
          </a:p>
          <a:p>
            <a:pPr lvl="1"/>
            <a:r>
              <a:rPr lang="en-US" dirty="0" smtClean="0"/>
              <a:t>[</a:t>
            </a:r>
            <a:r>
              <a:rPr lang="en-US" dirty="0" smtClean="0">
                <a:solidFill>
                  <a:srgbClr val="8CC646"/>
                </a:solidFill>
              </a:rPr>
              <a:t>Add details here</a:t>
            </a:r>
            <a:r>
              <a:rPr lang="en-US" dirty="0" smtClean="0"/>
              <a:t>]</a:t>
            </a:r>
          </a:p>
          <a:p>
            <a:r>
              <a:rPr lang="en-US" dirty="0" smtClean="0"/>
              <a:t>Endorsed cross-functional energy team</a:t>
            </a:r>
          </a:p>
          <a:p>
            <a:pPr lvl="1"/>
            <a:r>
              <a:rPr lang="en-US" dirty="0" smtClean="0"/>
              <a:t>[</a:t>
            </a:r>
            <a:r>
              <a:rPr lang="en-US" dirty="0" smtClean="0">
                <a:solidFill>
                  <a:srgbClr val="8CC646"/>
                </a:solidFill>
              </a:rPr>
              <a:t>Add details here</a:t>
            </a:r>
            <a:r>
              <a:rPr lang="en-US" dirty="0" smtClean="0"/>
              <a:t>]</a:t>
            </a:r>
          </a:p>
          <a:p>
            <a:pPr>
              <a:buFontTx/>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p:txBody>
          <a:bodyPr/>
          <a:lstStyle/>
          <a:p>
            <a:r>
              <a:rPr lang="en-US" dirty="0" smtClean="0"/>
              <a:t>Awareness and training</a:t>
            </a:r>
          </a:p>
          <a:p>
            <a:pPr lvl="1"/>
            <a:r>
              <a:rPr lang="en-US" dirty="0"/>
              <a:t>[</a:t>
            </a:r>
            <a:r>
              <a:rPr lang="en-US" dirty="0">
                <a:solidFill>
                  <a:srgbClr val="8CC646"/>
                </a:solidFill>
              </a:rPr>
              <a:t>Add details here</a:t>
            </a:r>
            <a:r>
              <a:rPr lang="en-US" dirty="0"/>
              <a:t>]</a:t>
            </a:r>
          </a:p>
          <a:p>
            <a:pPr marL="457200" lvl="1" indent="0">
              <a:buNone/>
            </a:pPr>
            <a:endParaRPr lang="en-US" dirty="0" smtClean="0"/>
          </a:p>
          <a:p>
            <a:r>
              <a:rPr lang="en-US" dirty="0" err="1" smtClean="0"/>
              <a:t>Maintanence</a:t>
            </a:r>
            <a:r>
              <a:rPr lang="en-US" dirty="0" smtClean="0"/>
              <a:t> and operations</a:t>
            </a:r>
          </a:p>
          <a:p>
            <a:pPr lvl="1"/>
            <a:r>
              <a:rPr lang="en-US" dirty="0" smtClean="0"/>
              <a:t>[</a:t>
            </a:r>
            <a:r>
              <a:rPr lang="en-US" dirty="0" smtClean="0">
                <a:solidFill>
                  <a:srgbClr val="8CC646"/>
                </a:solidFill>
              </a:rPr>
              <a:t>Add details here</a:t>
            </a:r>
            <a:r>
              <a:rPr lang="en-US" dirty="0" smtClean="0"/>
              <a:t>]</a:t>
            </a:r>
          </a:p>
        </p:txBody>
      </p:sp>
      <p:sp>
        <p:nvSpPr>
          <p:cNvPr id="27651" name="Rectangle 4"/>
          <p:cNvSpPr>
            <a:spLocks noGrp="1" noChangeArrowheads="1"/>
          </p:cNvSpPr>
          <p:nvPr>
            <p:ph type="title"/>
          </p:nvPr>
        </p:nvSpPr>
        <p:spPr>
          <a:noFill/>
        </p:spPr>
        <p:txBody>
          <a:bodyPr/>
          <a:lstStyle/>
          <a:p>
            <a:r>
              <a:rPr lang="en-US" b="0" smtClean="0"/>
              <a:t>Getting to our Goal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p:txBody>
          <a:bodyPr/>
          <a:lstStyle/>
          <a:p>
            <a:r>
              <a:rPr lang="en-US" smtClean="0"/>
              <a:t>Review of facility performance </a:t>
            </a:r>
          </a:p>
          <a:p>
            <a:pPr>
              <a:buFontTx/>
              <a:buNone/>
            </a:pPr>
            <a:r>
              <a:rPr lang="en-US" smtClean="0"/>
              <a:t>    and opportunities</a:t>
            </a:r>
          </a:p>
          <a:p>
            <a:pPr lvl="1"/>
            <a:r>
              <a:rPr lang="en-US" smtClean="0"/>
              <a:t>[</a:t>
            </a:r>
            <a:r>
              <a:rPr lang="en-US" smtClean="0">
                <a:solidFill>
                  <a:srgbClr val="8CC646"/>
                </a:solidFill>
              </a:rPr>
              <a:t>Add details here</a:t>
            </a:r>
            <a:r>
              <a:rPr lang="en-US" smtClean="0"/>
              <a:t>]</a:t>
            </a:r>
          </a:p>
        </p:txBody>
      </p:sp>
      <p:sp>
        <p:nvSpPr>
          <p:cNvPr id="28675" name="Rectangle 4"/>
          <p:cNvSpPr>
            <a:spLocks noGrp="1" noChangeArrowheads="1"/>
          </p:cNvSpPr>
          <p:nvPr>
            <p:ph type="title" idx="4294967295"/>
          </p:nvPr>
        </p:nvSpPr>
        <p:spPr>
          <a:noFill/>
        </p:spPr>
        <p:txBody>
          <a:bodyPr/>
          <a:lstStyle/>
          <a:p>
            <a:r>
              <a:rPr lang="en-US" smtClean="0"/>
              <a:t>Getting to our Goal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4294967295"/>
          </p:nvPr>
        </p:nvSpPr>
        <p:spPr/>
        <p:txBody>
          <a:bodyPr/>
          <a:lstStyle/>
          <a:p>
            <a:r>
              <a:rPr lang="en-US" smtClean="0"/>
              <a:t>Reporting, feedback, control systems</a:t>
            </a:r>
          </a:p>
          <a:p>
            <a:pPr lvl="1"/>
            <a:r>
              <a:rPr lang="en-US" smtClean="0"/>
              <a:t>[</a:t>
            </a:r>
            <a:r>
              <a:rPr lang="en-US" smtClean="0">
                <a:solidFill>
                  <a:srgbClr val="8CC646"/>
                </a:solidFill>
              </a:rPr>
              <a:t>Add details here</a:t>
            </a:r>
            <a:r>
              <a:rPr lang="en-US" smtClean="0"/>
              <a:t>]</a:t>
            </a:r>
          </a:p>
        </p:txBody>
      </p:sp>
      <p:sp>
        <p:nvSpPr>
          <p:cNvPr id="29699" name="Rectangle 4"/>
          <p:cNvSpPr>
            <a:spLocks noGrp="1" noChangeArrowheads="1"/>
          </p:cNvSpPr>
          <p:nvPr>
            <p:ph type="title" idx="4294967295"/>
          </p:nvPr>
        </p:nvSpPr>
        <p:spPr>
          <a:noFill/>
        </p:spPr>
        <p:txBody>
          <a:bodyPr/>
          <a:lstStyle/>
          <a:p>
            <a:r>
              <a:rPr lang="en-US" smtClean="0"/>
              <a:t>Getting to our Goal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b="0" smtClean="0"/>
              <a:t>Getting &amp; Staying Energy Smart</a:t>
            </a:r>
          </a:p>
        </p:txBody>
      </p:sp>
      <p:sp>
        <p:nvSpPr>
          <p:cNvPr id="30723" name="Rectangle 3"/>
          <p:cNvSpPr>
            <a:spLocks noGrp="1" noChangeArrowheads="1"/>
          </p:cNvSpPr>
          <p:nvPr>
            <p:ph type="body" idx="1"/>
          </p:nvPr>
        </p:nvSpPr>
        <p:spPr>
          <a:xfrm>
            <a:off x="457200" y="1600200"/>
            <a:ext cx="5410200" cy="4525963"/>
          </a:xfrm>
        </p:spPr>
        <p:txBody>
          <a:bodyPr/>
          <a:lstStyle/>
          <a:p>
            <a:r>
              <a:rPr lang="en-US" dirty="0" smtClean="0"/>
              <a:t>Led by our energy champion </a:t>
            </a:r>
          </a:p>
          <a:p>
            <a:r>
              <a:rPr lang="en-US" dirty="0" smtClean="0"/>
              <a:t>Supported by our energy team</a:t>
            </a:r>
          </a:p>
          <a:p>
            <a:r>
              <a:rPr lang="en-US" dirty="0" smtClean="0"/>
              <a:t>Involves energy assessments, employee feedback, and training</a:t>
            </a:r>
          </a:p>
          <a:p>
            <a:r>
              <a:rPr lang="en-US" dirty="0" smtClean="0"/>
              <a:t>Supported by our local utility</a:t>
            </a:r>
          </a:p>
        </p:txBody>
      </p:sp>
      <p:sp>
        <p:nvSpPr>
          <p:cNvPr id="30724" name="Text Box 4"/>
          <p:cNvSpPr txBox="1">
            <a:spLocks noChangeArrowheads="1"/>
          </p:cNvSpPr>
          <p:nvPr/>
        </p:nvSpPr>
        <p:spPr bwMode="auto">
          <a:xfrm>
            <a:off x="6096000" y="1524000"/>
            <a:ext cx="1828800" cy="925513"/>
          </a:xfrm>
          <a:prstGeom prst="rect">
            <a:avLst/>
          </a:prstGeom>
          <a:noFill/>
          <a:ln w="9525">
            <a:solidFill>
              <a:srgbClr val="8CC646"/>
            </a:solidFill>
            <a:miter lim="800000"/>
            <a:headEnd/>
            <a:tailEnd/>
          </a:ln>
        </p:spPr>
        <p:txBody>
          <a:bodyPr>
            <a:spAutoFit/>
          </a:bodyPr>
          <a:lstStyle/>
          <a:p>
            <a:pPr algn="ctr">
              <a:spcBef>
                <a:spcPct val="50000"/>
              </a:spcBef>
            </a:pPr>
            <a:r>
              <a:rPr lang="en-US" i="1">
                <a:solidFill>
                  <a:srgbClr val="8CC646"/>
                </a:solidFill>
              </a:rPr>
              <a:t>[energy champion photo goes here]</a:t>
            </a:r>
          </a:p>
        </p:txBody>
      </p:sp>
      <p:sp>
        <p:nvSpPr>
          <p:cNvPr id="30725" name="Text Box 5"/>
          <p:cNvSpPr txBox="1">
            <a:spLocks noChangeArrowheads="1"/>
          </p:cNvSpPr>
          <p:nvPr/>
        </p:nvSpPr>
        <p:spPr bwMode="auto">
          <a:xfrm>
            <a:off x="6019800" y="4724400"/>
            <a:ext cx="1828800" cy="650875"/>
          </a:xfrm>
          <a:prstGeom prst="rect">
            <a:avLst/>
          </a:prstGeom>
          <a:noFill/>
          <a:ln w="9525">
            <a:solidFill>
              <a:srgbClr val="8CC646"/>
            </a:solidFill>
            <a:miter lim="800000"/>
            <a:headEnd/>
            <a:tailEnd/>
          </a:ln>
        </p:spPr>
        <p:txBody>
          <a:bodyPr>
            <a:spAutoFit/>
          </a:bodyPr>
          <a:lstStyle/>
          <a:p>
            <a:pPr algn="ctr">
              <a:spcBef>
                <a:spcPct val="50000"/>
              </a:spcBef>
            </a:pPr>
            <a:r>
              <a:rPr lang="en-US" i="1">
                <a:solidFill>
                  <a:srgbClr val="8CC646"/>
                </a:solidFill>
              </a:rPr>
              <a:t>[utility logo goes here]</a:t>
            </a:r>
          </a:p>
        </p:txBody>
      </p:sp>
      <p:sp>
        <p:nvSpPr>
          <p:cNvPr id="30726" name="Text Box 6"/>
          <p:cNvSpPr txBox="1">
            <a:spLocks noChangeArrowheads="1"/>
          </p:cNvSpPr>
          <p:nvPr/>
        </p:nvSpPr>
        <p:spPr bwMode="auto">
          <a:xfrm>
            <a:off x="6705600" y="3124200"/>
            <a:ext cx="1828800" cy="923330"/>
          </a:xfrm>
          <a:prstGeom prst="rect">
            <a:avLst/>
          </a:prstGeom>
          <a:noFill/>
          <a:ln w="9525">
            <a:solidFill>
              <a:srgbClr val="8CC646"/>
            </a:solidFill>
            <a:miter lim="800000"/>
            <a:headEnd/>
            <a:tailEnd/>
          </a:ln>
        </p:spPr>
        <p:txBody>
          <a:bodyPr>
            <a:spAutoFit/>
          </a:bodyPr>
          <a:lstStyle/>
          <a:p>
            <a:pPr algn="ctr">
              <a:spcBef>
                <a:spcPct val="50000"/>
              </a:spcBef>
            </a:pPr>
            <a:r>
              <a:rPr lang="en-US" i="1" dirty="0">
                <a:solidFill>
                  <a:srgbClr val="8CC646"/>
                </a:solidFill>
              </a:rPr>
              <a:t>[</a:t>
            </a:r>
            <a:r>
              <a:rPr lang="en-US" i="1" dirty="0" smtClean="0">
                <a:solidFill>
                  <a:srgbClr val="8CC646"/>
                </a:solidFill>
              </a:rPr>
              <a:t>energy </a:t>
            </a:r>
            <a:r>
              <a:rPr lang="en-US" i="1" dirty="0">
                <a:solidFill>
                  <a:srgbClr val="8CC646"/>
                </a:solidFill>
              </a:rPr>
              <a:t>team photo goes here]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0" smtClean="0"/>
              <a:t>True or False?</a:t>
            </a:r>
          </a:p>
        </p:txBody>
      </p:sp>
      <p:sp>
        <p:nvSpPr>
          <p:cNvPr id="5123" name="Rectangle 3"/>
          <p:cNvSpPr>
            <a:spLocks noGrp="1" noChangeArrowheads="1"/>
          </p:cNvSpPr>
          <p:nvPr>
            <p:ph type="body" idx="1"/>
          </p:nvPr>
        </p:nvSpPr>
        <p:spPr>
          <a:xfrm>
            <a:off x="457200" y="1600200"/>
            <a:ext cx="8458200" cy="4525963"/>
          </a:xfrm>
        </p:spPr>
        <p:txBody>
          <a:bodyPr/>
          <a:lstStyle/>
          <a:p>
            <a:pPr marL="457200" indent="-457200">
              <a:lnSpc>
                <a:spcPct val="90000"/>
              </a:lnSpc>
              <a:buFontTx/>
              <a:buNone/>
            </a:pPr>
            <a:r>
              <a:rPr lang="en-US" sz="2800" b="1" dirty="0" smtClean="0">
                <a:solidFill>
                  <a:srgbClr val="262262"/>
                </a:solidFill>
              </a:rPr>
              <a:t>Q:  Beer was one of the first beverages ever refrigerated.</a:t>
            </a:r>
          </a:p>
          <a:p>
            <a:pPr marL="457200" indent="-457200">
              <a:lnSpc>
                <a:spcPct val="90000"/>
              </a:lnSpc>
              <a:spcAft>
                <a:spcPts val="1200"/>
              </a:spcAft>
              <a:buFontTx/>
              <a:buNone/>
            </a:pPr>
            <a:r>
              <a:rPr lang="en-US" sz="2800" dirty="0" smtClean="0">
                <a:solidFill>
                  <a:srgbClr val="2AA9E0"/>
                </a:solidFill>
              </a:rPr>
              <a:t>A:	True. In 1894, German inventor Carl von </a:t>
            </a:r>
            <a:r>
              <a:rPr lang="en-US" sz="2800" dirty="0" err="1" smtClean="0">
                <a:solidFill>
                  <a:srgbClr val="2AA9E0"/>
                </a:solidFill>
              </a:rPr>
              <a:t>Linde</a:t>
            </a:r>
            <a:r>
              <a:rPr lang="en-US" sz="2800" dirty="0" smtClean="0">
                <a:solidFill>
                  <a:srgbClr val="2AA9E0"/>
                </a:solidFill>
              </a:rPr>
              <a:t> installed one of the first-ever commercial refrigeration units at the Guinness Brewery in Dublin, Ireland.</a:t>
            </a:r>
          </a:p>
          <a:p>
            <a:pPr marL="457200" indent="-457200">
              <a:lnSpc>
                <a:spcPct val="90000"/>
              </a:lnSpc>
              <a:buFontTx/>
              <a:buNone/>
            </a:pPr>
            <a:r>
              <a:rPr lang="en-US" sz="2800" b="1" dirty="0" smtClean="0">
                <a:solidFill>
                  <a:srgbClr val="262262"/>
                </a:solidFill>
              </a:rPr>
              <a:t>Q:	The electric motor was invented in 1900.</a:t>
            </a:r>
          </a:p>
          <a:p>
            <a:pPr marL="457200" indent="-457200">
              <a:lnSpc>
                <a:spcPct val="90000"/>
              </a:lnSpc>
              <a:spcAft>
                <a:spcPts val="1200"/>
              </a:spcAft>
              <a:buFontTx/>
              <a:buNone/>
            </a:pPr>
            <a:r>
              <a:rPr lang="en-US" sz="2800" dirty="0" smtClean="0">
                <a:solidFill>
                  <a:srgbClr val="2AA9E0"/>
                </a:solidFill>
              </a:rPr>
              <a:t>A:	False. Michael </a:t>
            </a:r>
            <a:r>
              <a:rPr lang="en-US" sz="2800" dirty="0" err="1" smtClean="0">
                <a:solidFill>
                  <a:srgbClr val="2AA9E0"/>
                </a:solidFill>
              </a:rPr>
              <a:t>Farraday</a:t>
            </a:r>
            <a:r>
              <a:rPr lang="en-US" sz="2800" dirty="0" smtClean="0">
                <a:solidFill>
                  <a:srgbClr val="2AA9E0"/>
                </a:solidFill>
              </a:rPr>
              <a:t> invented the electric motor in 1831. </a:t>
            </a:r>
          </a:p>
          <a:p>
            <a:pPr marL="457200" indent="-457200">
              <a:lnSpc>
                <a:spcPct val="90000"/>
              </a:lnSpc>
              <a:buFontTx/>
              <a:buNone/>
            </a:pPr>
            <a:r>
              <a:rPr lang="en-US" sz="2800" b="1" dirty="0" smtClean="0">
                <a:solidFill>
                  <a:srgbClr val="262262"/>
                </a:solidFill>
              </a:rPr>
              <a:t>Q: 	The average motor life is approximately five years.</a:t>
            </a:r>
          </a:p>
          <a:p>
            <a:pPr marL="457200" indent="-457200">
              <a:lnSpc>
                <a:spcPct val="90000"/>
              </a:lnSpc>
              <a:buFontTx/>
              <a:buNone/>
            </a:pPr>
            <a:r>
              <a:rPr lang="en-US" sz="2800" dirty="0" smtClean="0">
                <a:solidFill>
                  <a:srgbClr val="2AA9E0"/>
                </a:solidFill>
              </a:rPr>
              <a:t>A: 	Maybe, but with care, motors can last up to eight years before they have to be replaced.</a:t>
            </a:r>
          </a:p>
          <a:p>
            <a:pPr marL="457200" indent="-457200">
              <a:lnSpc>
                <a:spcPct val="90000"/>
              </a:lnSpc>
              <a:buFontTx/>
              <a:buNone/>
            </a:pPr>
            <a:endParaRPr lang="en-US" sz="2800" dirty="0" smtClean="0"/>
          </a:p>
          <a:p>
            <a:pPr marL="457200" indent="-457200">
              <a:lnSpc>
                <a:spcPct val="90000"/>
              </a:lnSpc>
              <a:buFontTx/>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457200" y="0"/>
            <a:ext cx="8229600" cy="1143000"/>
          </a:xfrm>
          <a:prstGeom prst="rect">
            <a:avLst/>
          </a:prstGeom>
          <a:noFill/>
          <a:ln w="9525">
            <a:noFill/>
            <a:miter lim="800000"/>
            <a:headEnd/>
            <a:tailEnd/>
          </a:ln>
        </p:spPr>
        <p:txBody>
          <a:bodyPr anchor="b"/>
          <a:lstStyle/>
          <a:p>
            <a:pPr algn="ctr" eaLnBrk="0" hangingPunct="0"/>
            <a:r>
              <a:rPr lang="en-US" sz="3200" dirty="0">
                <a:solidFill>
                  <a:srgbClr val="262262"/>
                </a:solidFill>
              </a:rPr>
              <a:t>Tools We Use</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1311" y="1524000"/>
            <a:ext cx="3214489" cy="2078182"/>
          </a:xfrm>
          <a:prstGeom prst="rect">
            <a:avLst/>
          </a:prstGeom>
          <a:effectLst>
            <a:outerShdw blurRad="63500" sx="102000" sy="102000" algn="ctr" rotWithShape="0">
              <a:prstClr val="black">
                <a:alpha val="40000"/>
              </a:prstClr>
            </a:outerShdw>
          </a:effec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91635" y="1524000"/>
            <a:ext cx="3285565" cy="5077692"/>
          </a:xfrm>
          <a:prstGeom prst="rect">
            <a:avLst/>
          </a:prstGeom>
          <a:effectLst>
            <a:outerShdw blurRad="63500" sx="102000" sy="102000" algn="ctr" rotWithShape="0">
              <a:prstClr val="black">
                <a:alpha val="40000"/>
              </a:prstClr>
            </a:outerShdw>
          </a:effec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350" y="3745675"/>
            <a:ext cx="4315533" cy="2934562"/>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590800" y="1828800"/>
            <a:ext cx="3657600" cy="6511925"/>
          </a:xfrm>
          <a:prstGeom prst="rect">
            <a:avLst/>
          </a:prstGeom>
          <a:noFill/>
          <a:ln w="9525">
            <a:noFill/>
            <a:miter lim="800000"/>
            <a:headEnd/>
            <a:tailEnd/>
          </a:ln>
        </p:spPr>
        <p:txBody>
          <a:bodyPr>
            <a:spAutoFit/>
          </a:bodyPr>
          <a:lstStyle/>
          <a:p>
            <a:pPr>
              <a:lnSpc>
                <a:spcPct val="70000"/>
              </a:lnSpc>
            </a:pPr>
            <a:r>
              <a:rPr lang="en-US" sz="59600">
                <a:solidFill>
                  <a:srgbClr val="DDDDDD"/>
                </a:solidFill>
                <a:latin typeface="Times New Roman" pitchFamily="18" charset="0"/>
              </a:rPr>
              <a:t>?</a:t>
            </a:r>
          </a:p>
        </p:txBody>
      </p:sp>
      <p:sp>
        <p:nvSpPr>
          <p:cNvPr id="32771" name="Rectangle 3"/>
          <p:cNvSpPr>
            <a:spLocks noGrp="1" noChangeArrowheads="1"/>
          </p:cNvSpPr>
          <p:nvPr>
            <p:ph type="title"/>
          </p:nvPr>
        </p:nvSpPr>
        <p:spPr/>
        <p:txBody>
          <a:bodyPr/>
          <a:lstStyle/>
          <a:p>
            <a:r>
              <a:rPr lang="en-US" b="0" smtClean="0"/>
              <a:t>Staying on Track: The 4th Question </a:t>
            </a:r>
          </a:p>
        </p:txBody>
      </p:sp>
      <p:sp>
        <p:nvSpPr>
          <p:cNvPr id="32772" name="Rectangle 4"/>
          <p:cNvSpPr>
            <a:spLocks noGrp="1" noChangeArrowheads="1"/>
          </p:cNvSpPr>
          <p:nvPr>
            <p:ph type="body" idx="1"/>
          </p:nvPr>
        </p:nvSpPr>
        <p:spPr>
          <a:xfrm>
            <a:off x="1219200" y="2209800"/>
            <a:ext cx="7010400" cy="3306763"/>
          </a:xfrm>
          <a:noFill/>
        </p:spPr>
        <p:txBody>
          <a:bodyPr/>
          <a:lstStyle/>
          <a:p>
            <a:pPr marL="609600" indent="-609600">
              <a:buFontTx/>
              <a:buAutoNum type="arabicPeriod"/>
            </a:pPr>
            <a:r>
              <a:rPr lang="en-US" dirty="0" smtClean="0">
                <a:solidFill>
                  <a:srgbClr val="262262"/>
                </a:solidFill>
              </a:rPr>
              <a:t>Did we have any accidents?</a:t>
            </a:r>
          </a:p>
          <a:p>
            <a:pPr marL="609600" indent="-609600">
              <a:buFontTx/>
              <a:buAutoNum type="arabicPeriod"/>
            </a:pPr>
            <a:r>
              <a:rPr lang="en-US" dirty="0" smtClean="0">
                <a:solidFill>
                  <a:srgbClr val="262262"/>
                </a:solidFill>
              </a:rPr>
              <a:t>Did we spill anything?</a:t>
            </a:r>
          </a:p>
          <a:p>
            <a:pPr marL="609600" indent="-609600">
              <a:buFontTx/>
              <a:buAutoNum type="arabicPeriod"/>
            </a:pPr>
            <a:r>
              <a:rPr lang="en-US" dirty="0" smtClean="0">
                <a:solidFill>
                  <a:srgbClr val="262262"/>
                </a:solidFill>
              </a:rPr>
              <a:t>How much product did we make?</a:t>
            </a:r>
          </a:p>
          <a:p>
            <a:pPr marL="609600" indent="-609600">
              <a:buFontTx/>
              <a:buAutoNum type="arabicPeriod"/>
            </a:pPr>
            <a:r>
              <a:rPr lang="en-US" sz="3600" b="1" i="1" dirty="0" smtClean="0">
                <a:solidFill>
                  <a:srgbClr val="2AA9E0"/>
                </a:solidFill>
              </a:rPr>
              <a:t>How much energy did we use to get it done?</a:t>
            </a:r>
            <a:r>
              <a:rPr lang="en-US" sz="3600" dirty="0" smtClean="0">
                <a:solidFill>
                  <a:srgbClr val="2AA9E0"/>
                </a:solidFill>
              </a:rPr>
              <a:t>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Quiz to Close!</a:t>
            </a:r>
          </a:p>
        </p:txBody>
      </p:sp>
      <p:sp>
        <p:nvSpPr>
          <p:cNvPr id="38915" name="Text Box 3"/>
          <p:cNvSpPr txBox="1">
            <a:spLocks noChangeArrowheads="1"/>
          </p:cNvSpPr>
          <p:nvPr/>
        </p:nvSpPr>
        <p:spPr bwMode="auto">
          <a:xfrm>
            <a:off x="228600" y="1524000"/>
            <a:ext cx="8686800" cy="4478149"/>
          </a:xfrm>
          <a:prstGeom prst="rect">
            <a:avLst/>
          </a:prstGeom>
          <a:noFill/>
          <a:ln w="9525">
            <a:noFill/>
            <a:miter lim="800000"/>
            <a:headEnd/>
            <a:tailEnd/>
          </a:ln>
        </p:spPr>
        <p:txBody>
          <a:bodyPr>
            <a:spAutoFit/>
          </a:bodyPr>
          <a:lstStyle/>
          <a:p>
            <a:pPr marL="514350" indent="-514350">
              <a:spcBef>
                <a:spcPct val="50000"/>
              </a:spcBef>
              <a:spcAft>
                <a:spcPts val="3000"/>
              </a:spcAft>
            </a:pPr>
            <a:r>
              <a:rPr lang="en-US" sz="2400" dirty="0">
                <a:solidFill>
                  <a:srgbClr val="262262"/>
                </a:solidFill>
                <a:latin typeface="Arial Narrow" pitchFamily="34" charset="0"/>
              </a:rPr>
              <a:t>Here’s one more chance to test your energy trivia smarts . . . </a:t>
            </a:r>
            <a:endParaRPr lang="en-US" sz="2400" dirty="0">
              <a:solidFill>
                <a:srgbClr val="808080"/>
              </a:solidFill>
              <a:latin typeface="Arial Narrow" pitchFamily="34" charset="0"/>
            </a:endParaRPr>
          </a:p>
          <a:p>
            <a:pPr marL="514350" indent="-514350"/>
            <a:r>
              <a:rPr lang="en-US" sz="2400" b="1" dirty="0">
                <a:solidFill>
                  <a:srgbClr val="262262"/>
                </a:solidFill>
                <a:latin typeface="Arial Narrow" pitchFamily="34" charset="0"/>
              </a:rPr>
              <a:t>Q: What is the cost of the United States’</a:t>
            </a:r>
            <a:r>
              <a:rPr lang="en-US" sz="2400" b="1" dirty="0">
                <a:solidFill>
                  <a:srgbClr val="262262"/>
                </a:solidFill>
              </a:rPr>
              <a:t> </a:t>
            </a:r>
            <a:r>
              <a:rPr lang="en-US" sz="2400" b="1" dirty="0">
                <a:solidFill>
                  <a:srgbClr val="262262"/>
                </a:solidFill>
                <a:latin typeface="Arial Narrow" pitchFamily="34" charset="0"/>
              </a:rPr>
              <a:t>energy use per minute?</a:t>
            </a:r>
          </a:p>
          <a:p>
            <a:pPr marL="514350" indent="-514350">
              <a:spcAft>
                <a:spcPts val="1200"/>
              </a:spcAft>
            </a:pPr>
            <a:r>
              <a:rPr lang="en-US" sz="2400" dirty="0">
                <a:solidFill>
                  <a:srgbClr val="2AA9E0"/>
                </a:solidFill>
                <a:latin typeface="Arial Narrow" pitchFamily="34" charset="0"/>
              </a:rPr>
              <a:t>A: The United States uses nearly a million dollars worth each minute, 24 hours a day, every day of the year</a:t>
            </a:r>
            <a:r>
              <a:rPr lang="en-US" sz="2400" dirty="0" smtClean="0">
                <a:solidFill>
                  <a:srgbClr val="2AA9E0"/>
                </a:solidFill>
                <a:latin typeface="Arial Narrow" pitchFamily="34" charset="0"/>
              </a:rPr>
              <a:t>.</a:t>
            </a:r>
            <a:endParaRPr lang="en-US" sz="2400" dirty="0">
              <a:solidFill>
                <a:srgbClr val="808080"/>
              </a:solidFill>
              <a:latin typeface="Arial Narrow" pitchFamily="34" charset="0"/>
            </a:endParaRPr>
          </a:p>
          <a:p>
            <a:pPr marL="514350" indent="-514350"/>
            <a:r>
              <a:rPr lang="en-US" sz="2400" b="1" dirty="0">
                <a:solidFill>
                  <a:srgbClr val="262262"/>
                </a:solidFill>
                <a:latin typeface="Arial Narrow" pitchFamily="34" charset="0"/>
              </a:rPr>
              <a:t>Q: Which uses more energy, a hand razor or an electric razor?</a:t>
            </a:r>
          </a:p>
          <a:p>
            <a:pPr marL="514350" indent="-514350">
              <a:spcAft>
                <a:spcPts val="1200"/>
              </a:spcAft>
            </a:pPr>
            <a:r>
              <a:rPr lang="en-US" sz="2400" dirty="0">
                <a:solidFill>
                  <a:srgbClr val="2AA9E0"/>
                </a:solidFill>
                <a:latin typeface="Arial Narrow" pitchFamily="34" charset="0"/>
              </a:rPr>
              <a:t>A: A hand razor at a sink (because of the water power, the water pump, and so on</a:t>
            </a:r>
            <a:r>
              <a:rPr lang="en-US" sz="2400" dirty="0" smtClean="0">
                <a:solidFill>
                  <a:srgbClr val="2AA9E0"/>
                </a:solidFill>
                <a:latin typeface="Arial Narrow" pitchFamily="34" charset="0"/>
              </a:rPr>
              <a:t>)</a:t>
            </a:r>
            <a:endParaRPr lang="en-US" sz="2400" dirty="0">
              <a:solidFill>
                <a:srgbClr val="808080"/>
              </a:solidFill>
              <a:latin typeface="Arial Narrow" pitchFamily="34" charset="0"/>
            </a:endParaRPr>
          </a:p>
          <a:p>
            <a:pPr marL="514350" indent="-514350"/>
            <a:r>
              <a:rPr lang="en-US" sz="2400" b="1" dirty="0">
                <a:solidFill>
                  <a:srgbClr val="262262"/>
                </a:solidFill>
                <a:latin typeface="Arial Narrow" pitchFamily="34" charset="0"/>
              </a:rPr>
              <a:t>Q: What percentage of household energy do appliances use?</a:t>
            </a:r>
          </a:p>
          <a:p>
            <a:pPr marL="514350" indent="-514350"/>
            <a:r>
              <a:rPr lang="en-US" sz="2400" dirty="0">
                <a:solidFill>
                  <a:srgbClr val="2AA9E0"/>
                </a:solidFill>
                <a:latin typeface="Arial Narrow" pitchFamily="34" charset="0"/>
              </a:rPr>
              <a:t>A: Appliances use about 20% of a typical household’s energy.</a:t>
            </a:r>
          </a:p>
          <a:p>
            <a:pPr marL="514350" indent="-514350"/>
            <a:r>
              <a:rPr lang="en-US" sz="2400" dirty="0">
                <a:solidFill>
                  <a:srgbClr val="808080"/>
                </a:solidFill>
                <a:latin typeface="Arial Narrow"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9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7"/>
          <p:cNvSpPr>
            <a:spLocks noChangeArrowheads="1"/>
          </p:cNvSpPr>
          <p:nvPr/>
        </p:nvSpPr>
        <p:spPr bwMode="auto">
          <a:xfrm>
            <a:off x="0" y="4953000"/>
            <a:ext cx="9144000" cy="1905000"/>
          </a:xfrm>
          <a:prstGeom prst="rect">
            <a:avLst/>
          </a:prstGeom>
          <a:solidFill>
            <a:schemeClr val="bg1"/>
          </a:solidFill>
          <a:ln w="9525">
            <a:noFill/>
            <a:miter lim="800000"/>
            <a:headEnd/>
            <a:tailEnd/>
          </a:ln>
        </p:spPr>
        <p:txBody>
          <a:bodyPr wrap="none" anchor="ctr"/>
          <a:lstStyle/>
          <a:p>
            <a:endParaRPr lang="en-US"/>
          </a:p>
        </p:txBody>
      </p:sp>
      <p:grpSp>
        <p:nvGrpSpPr>
          <p:cNvPr id="34823" name="Group 23"/>
          <p:cNvGrpSpPr>
            <a:grpSpLocks/>
          </p:cNvGrpSpPr>
          <p:nvPr/>
        </p:nvGrpSpPr>
        <p:grpSpPr bwMode="auto">
          <a:xfrm>
            <a:off x="5334000" y="1524000"/>
            <a:ext cx="3352800" cy="3143250"/>
            <a:chOff x="1968" y="576"/>
            <a:chExt cx="2112" cy="1980"/>
          </a:xfrm>
        </p:grpSpPr>
        <p:pic>
          <p:nvPicPr>
            <p:cNvPr id="34827" name="Picture 21" descr="baton_round"/>
            <p:cNvPicPr>
              <a:picLocks noChangeAspect="1" noChangeArrowheads="1"/>
            </p:cNvPicPr>
            <p:nvPr/>
          </p:nvPicPr>
          <p:blipFill>
            <a:blip r:embed="rId3" cstate="print"/>
            <a:srcRect/>
            <a:stretch>
              <a:fillRect/>
            </a:stretch>
          </p:blipFill>
          <p:spPr bwMode="auto">
            <a:xfrm>
              <a:off x="1968" y="576"/>
              <a:ext cx="2112" cy="1980"/>
            </a:xfrm>
            <a:prstGeom prst="rect">
              <a:avLst/>
            </a:prstGeom>
            <a:noFill/>
            <a:ln w="9525">
              <a:noFill/>
              <a:miter lim="800000"/>
              <a:headEnd/>
              <a:tailEnd/>
            </a:ln>
          </p:spPr>
        </p:pic>
        <p:sp>
          <p:nvSpPr>
            <p:cNvPr id="34828" name="Oval 22"/>
            <p:cNvSpPr>
              <a:spLocks noChangeArrowheads="1"/>
            </p:cNvSpPr>
            <p:nvPr/>
          </p:nvSpPr>
          <p:spPr bwMode="auto">
            <a:xfrm>
              <a:off x="2040" y="588"/>
              <a:ext cx="1968" cy="1968"/>
            </a:xfrm>
            <a:prstGeom prst="ellipse">
              <a:avLst/>
            </a:prstGeom>
            <a:noFill/>
            <a:ln w="76200">
              <a:noFill/>
              <a:round/>
              <a:headEnd/>
              <a:tailEnd/>
            </a:ln>
          </p:spPr>
          <p:txBody>
            <a:bodyPr wrap="none" anchor="ctr"/>
            <a:lstStyle/>
            <a:p>
              <a:endParaRPr lang="en-US"/>
            </a:p>
          </p:txBody>
        </p:sp>
      </p:grpSp>
      <p:sp>
        <p:nvSpPr>
          <p:cNvPr id="34824" name="Text Box 3"/>
          <p:cNvSpPr txBox="1">
            <a:spLocks noChangeArrowheads="1"/>
          </p:cNvSpPr>
          <p:nvPr/>
        </p:nvSpPr>
        <p:spPr bwMode="auto">
          <a:xfrm>
            <a:off x="0" y="3535362"/>
            <a:ext cx="6553200" cy="1189038"/>
          </a:xfrm>
          <a:prstGeom prst="rect">
            <a:avLst/>
          </a:prstGeom>
          <a:noFill/>
          <a:ln w="9525">
            <a:noFill/>
            <a:miter lim="800000"/>
            <a:headEnd/>
            <a:tailEnd/>
          </a:ln>
        </p:spPr>
        <p:txBody>
          <a:bodyPr>
            <a:spAutoFit/>
          </a:bodyPr>
          <a:lstStyle/>
          <a:p>
            <a:pPr algn="ctr">
              <a:spcBef>
                <a:spcPct val="50000"/>
              </a:spcBef>
              <a:defRPr/>
            </a:pPr>
            <a:r>
              <a:rPr lang="en-US" sz="7200" dirty="0">
                <a:solidFill>
                  <a:srgbClr val="262262"/>
                </a:solidFill>
                <a:effectLst>
                  <a:outerShdw blurRad="101600" dist="12700" dir="5400000" algn="ctr" rotWithShape="0">
                    <a:schemeClr val="bg1">
                      <a:alpha val="66000"/>
                    </a:schemeClr>
                  </a:outerShdw>
                </a:effectLst>
                <a:latin typeface="Palatino Linotype" pitchFamily="18" charset="0"/>
              </a:rPr>
              <a:t>Thank You</a:t>
            </a:r>
          </a:p>
        </p:txBody>
      </p:sp>
      <p:pic>
        <p:nvPicPr>
          <p:cNvPr id="34825" name="Picture 12" descr="CEI-sponsors_LOGOS.png"/>
          <p:cNvPicPr>
            <a:picLocks noChangeAspect="1"/>
          </p:cNvPicPr>
          <p:nvPr/>
        </p:nvPicPr>
        <p:blipFill>
          <a:blip r:embed="rId4" cstate="print"/>
          <a:srcRect l="23479"/>
          <a:stretch>
            <a:fillRect/>
          </a:stretch>
        </p:blipFill>
        <p:spPr bwMode="auto">
          <a:xfrm>
            <a:off x="2057400" y="5410200"/>
            <a:ext cx="6705600" cy="1085850"/>
          </a:xfrm>
          <a:prstGeom prst="rect">
            <a:avLst/>
          </a:prstGeom>
          <a:noFill/>
          <a:ln w="9525">
            <a:noFill/>
            <a:miter lim="800000"/>
            <a:headEnd/>
            <a:tailEnd/>
          </a:ln>
        </p:spPr>
      </p:pic>
      <p:cxnSp>
        <p:nvCxnSpPr>
          <p:cNvPr id="3" name="Straight Connector 2"/>
          <p:cNvCxnSpPr/>
          <p:nvPr/>
        </p:nvCxnSpPr>
        <p:spPr>
          <a:xfrm>
            <a:off x="0" y="5105400"/>
            <a:ext cx="9144000" cy="0"/>
          </a:xfrm>
          <a:prstGeom prst="line">
            <a:avLst/>
          </a:prstGeom>
          <a:ln w="38100">
            <a:solidFill>
              <a:srgbClr val="8CC646"/>
            </a:solidFill>
            <a:prstDash val="sysDot"/>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4094" y="5420866"/>
            <a:ext cx="936106" cy="107518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62262"/>
                </a:solidFill>
                <a:latin typeface="Times New Roman" pitchFamily="18" charset="0"/>
              </a:rPr>
              <a:t>Q</a:t>
            </a:r>
          </a:p>
        </p:txBody>
      </p:sp>
      <p:sp>
        <p:nvSpPr>
          <p:cNvPr id="5123" name="Rectangle 5"/>
          <p:cNvSpPr>
            <a:spLocks noGrp="1" noChangeArrowheads="1"/>
          </p:cNvSpPr>
          <p:nvPr>
            <p:ph type="body" idx="1"/>
          </p:nvPr>
        </p:nvSpPr>
        <p:spPr>
          <a:xfrm>
            <a:off x="457200" y="1600200"/>
            <a:ext cx="4648200" cy="4525963"/>
          </a:xfrm>
          <a:noFill/>
        </p:spPr>
        <p:txBody>
          <a:bodyPr/>
          <a:lstStyle/>
          <a:p>
            <a:pPr marL="0" indent="0" eaLnBrk="1" hangingPunct="1">
              <a:spcBef>
                <a:spcPct val="0"/>
              </a:spcBef>
              <a:buNone/>
            </a:pPr>
            <a:r>
              <a:rPr lang="en-US" b="1" dirty="0" smtClean="0">
                <a:solidFill>
                  <a:srgbClr val="262262"/>
                </a:solidFill>
              </a:rPr>
              <a:t>True or false: </a:t>
            </a:r>
            <a:br>
              <a:rPr lang="en-US" b="1" dirty="0" smtClean="0">
                <a:solidFill>
                  <a:srgbClr val="262262"/>
                </a:solidFill>
              </a:rPr>
            </a:br>
            <a:r>
              <a:rPr lang="en-US" dirty="0" smtClean="0">
                <a:solidFill>
                  <a:srgbClr val="262262"/>
                </a:solidFill>
              </a:rPr>
              <a:t>Saving energy costs money.</a:t>
            </a:r>
          </a:p>
          <a:p>
            <a:pPr eaLnBrk="1" hangingPunct="1">
              <a:spcBef>
                <a:spcPct val="0"/>
              </a:spcBef>
              <a:buFontTx/>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AA9E0"/>
                </a:solidFill>
                <a:latin typeface="Times New Roman" pitchFamily="18" charset="0"/>
              </a:rPr>
              <a:t>A</a:t>
            </a:r>
          </a:p>
        </p:txBody>
      </p:sp>
      <p:sp>
        <p:nvSpPr>
          <p:cNvPr id="6147" name="Rectangle 3"/>
          <p:cNvSpPr>
            <a:spLocks noGrp="1" noChangeArrowheads="1"/>
          </p:cNvSpPr>
          <p:nvPr>
            <p:ph type="body" idx="1"/>
          </p:nvPr>
        </p:nvSpPr>
        <p:spPr>
          <a:xfrm>
            <a:off x="457200" y="1600200"/>
            <a:ext cx="4648200" cy="4525963"/>
          </a:xfrm>
          <a:noFill/>
        </p:spPr>
        <p:txBody>
          <a:bodyPr/>
          <a:lstStyle/>
          <a:p>
            <a:pPr>
              <a:buFontTx/>
              <a:buNone/>
            </a:pPr>
            <a:r>
              <a:rPr lang="en-US" b="1" dirty="0" smtClean="0">
                <a:solidFill>
                  <a:srgbClr val="2AA9E0"/>
                </a:solidFill>
              </a:rPr>
              <a:t>FALSE.</a:t>
            </a:r>
          </a:p>
          <a:p>
            <a:pPr>
              <a:buFontTx/>
              <a:buNone/>
            </a:pPr>
            <a:r>
              <a:rPr lang="en-US" dirty="0" smtClean="0">
                <a:solidFill>
                  <a:srgbClr val="2AA9E0"/>
                </a:solidFill>
              </a:rPr>
              <a:t>    Saving energy can be free and easy. We can change our habits to:</a:t>
            </a:r>
          </a:p>
          <a:p>
            <a:pPr lvl="1"/>
            <a:r>
              <a:rPr lang="en-US" dirty="0" smtClean="0">
                <a:solidFill>
                  <a:srgbClr val="2AA9E0"/>
                </a:solidFill>
              </a:rPr>
              <a:t>look for opportunities to conserve energy</a:t>
            </a:r>
          </a:p>
          <a:p>
            <a:pPr lvl="1"/>
            <a:r>
              <a:rPr lang="en-US" dirty="0" smtClean="0">
                <a:solidFill>
                  <a:srgbClr val="2AA9E0"/>
                </a:solidFill>
              </a:rPr>
              <a:t>be more energy efficient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62262"/>
                </a:solidFill>
                <a:latin typeface="Times New Roman" pitchFamily="18" charset="0"/>
              </a:rPr>
              <a:t>Q</a:t>
            </a:r>
          </a:p>
        </p:txBody>
      </p:sp>
      <p:sp>
        <p:nvSpPr>
          <p:cNvPr id="7171" name="Rectangle 3"/>
          <p:cNvSpPr>
            <a:spLocks noGrp="1" noChangeArrowheads="1"/>
          </p:cNvSpPr>
          <p:nvPr>
            <p:ph type="body" idx="1"/>
          </p:nvPr>
        </p:nvSpPr>
        <p:spPr>
          <a:xfrm>
            <a:off x="457200" y="1600200"/>
            <a:ext cx="4648200" cy="4525963"/>
          </a:xfrm>
          <a:noFill/>
        </p:spPr>
        <p:txBody>
          <a:bodyPr/>
          <a:lstStyle/>
          <a:p>
            <a:pPr marL="57150" indent="0" eaLnBrk="1" hangingPunct="1">
              <a:spcBef>
                <a:spcPct val="0"/>
              </a:spcBef>
              <a:buNone/>
            </a:pPr>
            <a:r>
              <a:rPr lang="en-US" dirty="0" smtClean="0">
                <a:solidFill>
                  <a:srgbClr val="262262"/>
                </a:solidFill>
              </a:rPr>
              <a:t>Why is it important that we practice energy efficiency in our facility?</a:t>
            </a:r>
          </a:p>
          <a:p>
            <a:pPr eaLnBrk="1" hangingPunct="1">
              <a:spcBef>
                <a:spcPct val="0"/>
              </a:spcBef>
              <a:buFontTx/>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AA9E0"/>
                </a:solidFill>
                <a:latin typeface="Times New Roman" pitchFamily="18" charset="0"/>
              </a:rPr>
              <a:t>A</a:t>
            </a:r>
          </a:p>
        </p:txBody>
      </p:sp>
      <p:sp>
        <p:nvSpPr>
          <p:cNvPr id="8195" name="Rectangle 3"/>
          <p:cNvSpPr>
            <a:spLocks noGrp="1" noChangeArrowheads="1"/>
          </p:cNvSpPr>
          <p:nvPr>
            <p:ph type="body" idx="1"/>
          </p:nvPr>
        </p:nvSpPr>
        <p:spPr>
          <a:xfrm>
            <a:off x="152400" y="1600200"/>
            <a:ext cx="5867400" cy="4953000"/>
          </a:xfrm>
          <a:noFill/>
        </p:spPr>
        <p:txBody>
          <a:bodyPr/>
          <a:lstStyle/>
          <a:p>
            <a:pPr>
              <a:lnSpc>
                <a:spcPct val="80000"/>
              </a:lnSpc>
              <a:buFontTx/>
              <a:buNone/>
            </a:pPr>
            <a:r>
              <a:rPr lang="en-US" dirty="0" smtClean="0">
                <a:solidFill>
                  <a:srgbClr val="2AA9E0"/>
                </a:solidFill>
              </a:rPr>
              <a:t>When we manage energy efficiently, we benefit by:</a:t>
            </a:r>
          </a:p>
          <a:p>
            <a:pPr>
              <a:lnSpc>
                <a:spcPct val="80000"/>
              </a:lnSpc>
              <a:buFontTx/>
              <a:buNone/>
            </a:pPr>
            <a:endParaRPr lang="en-US" dirty="0" smtClean="0">
              <a:solidFill>
                <a:srgbClr val="2AA9E0"/>
              </a:solidFill>
            </a:endParaRPr>
          </a:p>
          <a:p>
            <a:pPr>
              <a:lnSpc>
                <a:spcPct val="80000"/>
              </a:lnSpc>
              <a:buFontTx/>
              <a:buNone/>
            </a:pPr>
            <a:r>
              <a:rPr lang="en-US" dirty="0" smtClean="0">
                <a:solidFill>
                  <a:srgbClr val="2AA9E0"/>
                </a:solidFill>
              </a:rPr>
              <a:t>Saving money </a:t>
            </a:r>
            <a:r>
              <a:rPr lang="en-US" i="1" dirty="0" smtClean="0">
                <a:solidFill>
                  <a:srgbClr val="2AA9E0"/>
                </a:solidFill>
              </a:rPr>
              <a:t>which</a:t>
            </a:r>
          </a:p>
          <a:p>
            <a:pPr>
              <a:lnSpc>
                <a:spcPct val="80000"/>
              </a:lnSpc>
              <a:buFontTx/>
              <a:buNone/>
            </a:pPr>
            <a:endParaRPr lang="en-US" dirty="0" smtClean="0">
              <a:solidFill>
                <a:srgbClr val="2AA9E0"/>
              </a:solidFill>
            </a:endParaRPr>
          </a:p>
          <a:p>
            <a:pPr>
              <a:lnSpc>
                <a:spcPct val="80000"/>
              </a:lnSpc>
              <a:buFontTx/>
              <a:buNone/>
            </a:pPr>
            <a:r>
              <a:rPr lang="en-US" dirty="0" smtClean="0">
                <a:solidFill>
                  <a:srgbClr val="2AA9E0"/>
                </a:solidFill>
              </a:rPr>
              <a:t>	adds value to our bottom line </a:t>
            </a:r>
            <a:br>
              <a:rPr lang="en-US" dirty="0" smtClean="0">
                <a:solidFill>
                  <a:srgbClr val="2AA9E0"/>
                </a:solidFill>
              </a:rPr>
            </a:br>
            <a:r>
              <a:rPr lang="en-US" i="1" dirty="0" smtClean="0">
                <a:solidFill>
                  <a:srgbClr val="2AA9E0"/>
                </a:solidFill>
              </a:rPr>
              <a:t>which</a:t>
            </a:r>
          </a:p>
          <a:p>
            <a:pPr>
              <a:lnSpc>
                <a:spcPct val="80000"/>
              </a:lnSpc>
              <a:buFontTx/>
              <a:buNone/>
            </a:pPr>
            <a:endParaRPr lang="en-US" dirty="0" smtClean="0">
              <a:solidFill>
                <a:srgbClr val="2AA9E0"/>
              </a:solidFill>
            </a:endParaRPr>
          </a:p>
          <a:p>
            <a:pPr>
              <a:lnSpc>
                <a:spcPct val="80000"/>
              </a:lnSpc>
              <a:buFontTx/>
              <a:buNone/>
            </a:pPr>
            <a:r>
              <a:rPr lang="en-US" dirty="0" smtClean="0">
                <a:solidFill>
                  <a:srgbClr val="2AA9E0"/>
                </a:solidFill>
              </a:rPr>
              <a:t>		keeps us competitive in our 	market. </a:t>
            </a:r>
          </a:p>
          <a:p>
            <a:pPr>
              <a:lnSpc>
                <a:spcPct val="80000"/>
              </a:lnSpc>
              <a:buFontTx/>
              <a:buNone/>
            </a:pPr>
            <a:endParaRPr lang="en-US" dirty="0" smtClean="0"/>
          </a:p>
          <a:p>
            <a:pPr>
              <a:lnSpc>
                <a:spcPct val="80000"/>
              </a:lnSpc>
              <a:buFontTx/>
              <a:buNone/>
            </a:pPr>
            <a:endParaRPr lang="en-US" dirty="0" smtClean="0"/>
          </a:p>
          <a:p>
            <a:pPr>
              <a:lnSpc>
                <a:spcPct val="80000"/>
              </a:lnSpc>
              <a:buFontTx/>
              <a:buNone/>
            </a:pPr>
            <a:endParaRPr lang="en-US" dirty="0" smtClean="0"/>
          </a:p>
          <a:p>
            <a:pPr>
              <a:lnSpc>
                <a:spcPct val="80000"/>
              </a:lnSpc>
              <a:buFontTx/>
              <a:buNone/>
            </a:pPr>
            <a:r>
              <a:rPr lang="en-US" dirty="0" smtClean="0"/>
              <a:t>	</a:t>
            </a:r>
          </a:p>
          <a:p>
            <a:pPr>
              <a:lnSpc>
                <a:spcPct val="80000"/>
              </a:lnSpc>
              <a:buFontTx/>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304800" y="1981200"/>
            <a:ext cx="8610600" cy="2286000"/>
          </a:xfrm>
          <a:prstGeom prst="rect">
            <a:avLst/>
          </a:prstGeom>
          <a:noFill/>
          <a:ln w="9525">
            <a:noFill/>
            <a:miter lim="800000"/>
            <a:headEnd/>
            <a:tailEnd/>
          </a:ln>
        </p:spPr>
        <p:txBody>
          <a:bodyPr>
            <a:spAutoFit/>
          </a:bodyPr>
          <a:lstStyle/>
          <a:p>
            <a:pPr algn="ctr"/>
            <a:r>
              <a:rPr lang="en-US" sz="7200" dirty="0">
                <a:solidFill>
                  <a:schemeClr val="bg2"/>
                </a:solidFill>
                <a:latin typeface="Times New Roman" pitchFamily="18" charset="0"/>
              </a:rPr>
              <a:t>T</a:t>
            </a:r>
            <a:r>
              <a:rPr lang="en-US" sz="7200" dirty="0" smtClean="0">
                <a:solidFill>
                  <a:schemeClr val="bg2"/>
                </a:solidFill>
                <a:latin typeface="Times New Roman" pitchFamily="18" charset="0"/>
              </a:rPr>
              <a:t>est </a:t>
            </a:r>
            <a:r>
              <a:rPr lang="en-US" sz="7200" dirty="0">
                <a:solidFill>
                  <a:schemeClr val="bg2"/>
                </a:solidFill>
                <a:latin typeface="Times New Roman" pitchFamily="18" charset="0"/>
              </a:rPr>
              <a:t>your systems’ smarts.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181600" y="304800"/>
            <a:ext cx="3265488" cy="5213350"/>
          </a:xfrm>
          <a:prstGeom prst="rect">
            <a:avLst/>
          </a:prstGeom>
          <a:noFill/>
          <a:ln w="9525">
            <a:noFill/>
            <a:miter lim="800000"/>
            <a:headEnd/>
            <a:tailEnd/>
          </a:ln>
        </p:spPr>
        <p:txBody>
          <a:bodyPr wrap="none">
            <a:spAutoFit/>
          </a:bodyPr>
          <a:lstStyle/>
          <a:p>
            <a:r>
              <a:rPr lang="en-US" sz="33600" dirty="0">
                <a:solidFill>
                  <a:srgbClr val="262262"/>
                </a:solidFill>
                <a:latin typeface="Times New Roman" pitchFamily="18" charset="0"/>
              </a:rPr>
              <a:t>Q</a:t>
            </a:r>
          </a:p>
        </p:txBody>
      </p:sp>
      <p:sp>
        <p:nvSpPr>
          <p:cNvPr id="10243" name="Rectangle 3"/>
          <p:cNvSpPr>
            <a:spLocks noGrp="1" noChangeArrowheads="1"/>
          </p:cNvSpPr>
          <p:nvPr>
            <p:ph type="body" idx="1"/>
          </p:nvPr>
        </p:nvSpPr>
        <p:spPr>
          <a:xfrm>
            <a:off x="457200" y="1600200"/>
            <a:ext cx="4648200" cy="4525963"/>
          </a:xfrm>
          <a:noFill/>
        </p:spPr>
        <p:txBody>
          <a:bodyPr/>
          <a:lstStyle/>
          <a:p>
            <a:pPr marL="0" indent="0" eaLnBrk="1" hangingPunct="1">
              <a:spcBef>
                <a:spcPct val="0"/>
              </a:spcBef>
              <a:buNone/>
            </a:pPr>
            <a:r>
              <a:rPr lang="en-US" dirty="0" smtClean="0">
                <a:solidFill>
                  <a:srgbClr val="262262"/>
                </a:solidFill>
              </a:rPr>
              <a:t>What are three important systems that use </a:t>
            </a:r>
            <a:r>
              <a:rPr lang="en-US" sz="4000" b="1" dirty="0" smtClean="0">
                <a:solidFill>
                  <a:srgbClr val="262262"/>
                </a:solidFill>
              </a:rPr>
              <a:t>A  LOT </a:t>
            </a:r>
            <a:r>
              <a:rPr lang="en-US" dirty="0" smtClean="0">
                <a:solidFill>
                  <a:srgbClr val="262262"/>
                </a:solidFill>
              </a:rPr>
              <a:t>of energy?</a:t>
            </a:r>
          </a:p>
          <a:p>
            <a:pPr eaLnBrk="1" hangingPunct="1">
              <a:spcBef>
                <a:spcPct val="0"/>
              </a:spcBef>
              <a:buFontTx/>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I">
  <a:themeElements>
    <a:clrScheme name="CE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EI">
      <a:majorFont>
        <a:latin typeface="Century Gothic"/>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E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NEEA Core Document" ma:contentTypeID="0x010100F6262F0A7F2EBC449AADF4C50ACDDB6A00AD05A5F18E741440903141C1C262DE15" ma:contentTypeVersion="26" ma:contentTypeDescription="NEEA's core content type" ma:contentTypeScope="" ma:versionID="adbf93929427efaa5af908aad8f13fdd">
  <xsd:schema xmlns:xsd="http://www.w3.org/2001/XMLSchema" xmlns:xs="http://www.w3.org/2001/XMLSchema" xmlns:p="http://schemas.microsoft.com/office/2006/metadata/properties" xmlns:ns2="b0026184-765f-4768-b711-70a371f96413" xmlns:ns3="28ee65f5-b804-4446-bd31-19828c4e5a72" xmlns:ns4="ef23e667-b1b1-4f6f-bc41-7f12c3eaf1a0" targetNamespace="http://schemas.microsoft.com/office/2006/metadata/properties" ma:root="true" ma:fieldsID="30df6a1febca878eb6209abefd7c77b1" ns2:_="" ns3:_="" ns4:_="">
    <xsd:import namespace="b0026184-765f-4768-b711-70a371f96413"/>
    <xsd:import namespace="28ee65f5-b804-4446-bd31-19828c4e5a72"/>
    <xsd:import namespace="ef23e667-b1b1-4f6f-bc41-7f12c3eaf1a0"/>
    <xsd:element name="properties">
      <xsd:complexType>
        <xsd:sequence>
          <xsd:element name="documentManagement">
            <xsd:complexType>
              <xsd:all>
                <xsd:element ref="ns2:Document_x0020_Owner" minOccurs="0"/>
                <xsd:element ref="ns2:Document_x0020_Status" minOccurs="0"/>
                <xsd:element ref="ns2:af37d51591e54ee792e4452031f0e71e" minOccurs="0"/>
                <xsd:element ref="ns2:TaxCatchAll" minOccurs="0"/>
                <xsd:element ref="ns2:TaxCatchAllLabel" minOccurs="0"/>
                <xsd:element ref="ns3:e2c968f3228c4d48a56208802e789ca2"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026184-765f-4768-b711-70a371f96413" elementFormDefault="qualified">
    <xsd:import namespace="http://schemas.microsoft.com/office/2006/documentManagement/types"/>
    <xsd:import namespace="http://schemas.microsoft.com/office/infopath/2007/PartnerControls"/>
    <xsd:element name="Document_x0020_Owner" ma:index="2" nillable="true" ma:displayName="Asset Owner" ma:description="The NEEA Employee responsible for the content of this file." ma:list="UserInfo" ma:SearchPeopleOnly="false" ma:SharePointGroup="0" ma:internalName="Document_x0020_Owner"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4" nillable="true" ma:displayName="Document Status" ma:default="Draft" ma:format="Dropdown" ma:internalName="Document_x0020_Status" ma:readOnly="false">
      <xsd:simpleType>
        <xsd:restriction base="dms:Choice">
          <xsd:enumeration value="Draft"/>
          <xsd:enumeration value="Final"/>
          <xsd:enumeration value="Expired"/>
        </xsd:restriction>
      </xsd:simpleType>
    </xsd:element>
    <xsd:element name="af37d51591e54ee792e4452031f0e71e" ma:index="8" nillable="true" ma:taxonomy="true" ma:internalName="af37d51591e54ee792e4452031f0e71e" ma:taxonomyFieldName="Classification_x0020_Level" ma:displayName="Classification Level" ma:default="" ma:fieldId="{af37d515-91e5-4ee7-92e4-452031f0e71e}" ma:sspId="a0d54e93-d257-444a-897f-4bd885f63bd7" ma:termSetId="1b8bac97-d0b1-4a0d-81f6-dbb4ea88b68e"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5ec4fa18-9fc2-4ad2-a46d-9d96ce67e502}" ma:internalName="TaxCatchAll" ma:showField="CatchAllData" ma:web="ef23e667-b1b1-4f6f-bc41-7f12c3eaf1a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5ec4fa18-9fc2-4ad2-a46d-9d96ce67e502}" ma:internalName="TaxCatchAllLabel" ma:readOnly="true" ma:showField="CatchAllDataLabel" ma:web="ef23e667-b1b1-4f6f-bc41-7f12c3eaf1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8ee65f5-b804-4446-bd31-19828c4e5a72" elementFormDefault="qualified">
    <xsd:import namespace="http://schemas.microsoft.com/office/2006/documentManagement/types"/>
    <xsd:import namespace="http://schemas.microsoft.com/office/infopath/2007/PartnerControls"/>
    <xsd:element name="e2c968f3228c4d48a56208802e789ca2" ma:index="15" nillable="true" ma:taxonomy="true" ma:internalName="e2c968f3228c4d48a56208802e789ca2" ma:taxonomyFieldName="Document_x0020_Type" ma:displayName="Document Type" ma:default="" ma:fieldId="{e2c968f3-228c-4d48-a562-08802e789ca2}" ma:sspId="a0d54e93-d257-444a-897f-4bd885f63bd7" ma:termSetId="cf1fbaed-fdd8-4686-879f-5923a0ed1da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23e667-b1b1-4f6f-bc41-7f12c3eaf1a0" elementFormDefault="qualified">
    <xsd:import namespace="http://schemas.microsoft.com/office/2006/documentManagement/types"/>
    <xsd:import namespace="http://schemas.microsoft.com/office/infopath/2007/PartnerControls"/>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SharedContentType xmlns="Microsoft.SharePoint.Taxonomy.ContentTypeSync" SourceId="a0d54e93-d257-444a-897f-4bd885f63bd7" ContentTypeId="0x010100F6262F0A7F2EBC449AADF4C50ACDDB6A" PreviousValue="false"/>
</file>

<file path=customXml/item5.xml><?xml version="1.0" encoding="utf-8"?>
<p:properties xmlns:p="http://schemas.microsoft.com/office/2006/metadata/properties" xmlns:xsi="http://www.w3.org/2001/XMLSchema-instance" xmlns:pc="http://schemas.microsoft.com/office/infopath/2007/PartnerControls">
  <documentManagement>
    <af37d51591e54ee792e4452031f0e71e xmlns="b0026184-765f-4768-b711-70a371f96413">
      <Terms xmlns="http://schemas.microsoft.com/office/infopath/2007/PartnerControls"/>
    </af37d51591e54ee792e4452031f0e71e>
    <TaxCatchAll xmlns="b0026184-765f-4768-b711-70a371f96413"/>
    <Document_x0020_Owner xmlns="b0026184-765f-4768-b711-70a371f96413">
      <UserInfo>
        <DisplayName/>
        <AccountId xsi:nil="true"/>
        <AccountType/>
      </UserInfo>
    </Document_x0020_Owner>
    <Document_x0020_Status xmlns="b0026184-765f-4768-b711-70a371f96413">Draft</Document_x0020_Status>
    <e2c968f3228c4d48a56208802e789ca2 xmlns="28ee65f5-b804-4446-bd31-19828c4e5a72">
      <Terms xmlns="http://schemas.microsoft.com/office/infopath/2007/PartnerControls"/>
    </e2c968f3228c4d48a56208802e789ca2>
  </documentManagement>
</p:properties>
</file>

<file path=customXml/itemProps1.xml><?xml version="1.0" encoding="utf-8"?>
<ds:datastoreItem xmlns:ds="http://schemas.openxmlformats.org/officeDocument/2006/customXml" ds:itemID="{0FB91954-27E1-461A-B60A-30A83D871534}"/>
</file>

<file path=customXml/itemProps2.xml><?xml version="1.0" encoding="utf-8"?>
<ds:datastoreItem xmlns:ds="http://schemas.openxmlformats.org/officeDocument/2006/customXml" ds:itemID="{D060D712-0FA4-4F0C-99E3-95B62AF95146}"/>
</file>

<file path=customXml/itemProps3.xml><?xml version="1.0" encoding="utf-8"?>
<ds:datastoreItem xmlns:ds="http://schemas.openxmlformats.org/officeDocument/2006/customXml" ds:itemID="{B5EDA6AA-A25C-4AF1-B755-D359CCE97E1A}"/>
</file>

<file path=customXml/itemProps4.xml><?xml version="1.0" encoding="utf-8"?>
<ds:datastoreItem xmlns:ds="http://schemas.openxmlformats.org/officeDocument/2006/customXml" ds:itemID="{A1D25F1B-1C7E-46E4-8AF4-E579555EFFB8}"/>
</file>

<file path=customXml/itemProps5.xml><?xml version="1.0" encoding="utf-8"?>
<ds:datastoreItem xmlns:ds="http://schemas.openxmlformats.org/officeDocument/2006/customXml" ds:itemID="{01EED855-4FC1-4124-8213-04A6274908BB}"/>
</file>

<file path=docProps/app.xml><?xml version="1.0" encoding="utf-8"?>
<Properties xmlns="http://schemas.openxmlformats.org/officeDocument/2006/extended-properties" xmlns:vt="http://schemas.openxmlformats.org/officeDocument/2006/docPropsVTypes">
  <Template/>
  <TotalTime>0</TotalTime>
  <Words>3028</Words>
  <Application>Microsoft Office PowerPoint</Application>
  <PresentationFormat>On-screen Show (4:3)</PresentationFormat>
  <Paragraphs>367</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ＭＳ Ｐゴシック</vt:lpstr>
      <vt:lpstr>Arial</vt:lpstr>
      <vt:lpstr>Arial Narrow</vt:lpstr>
      <vt:lpstr>Century Gothic</vt:lpstr>
      <vt:lpstr>Palatino Linotype</vt:lpstr>
      <vt:lpstr>Times New Roman</vt:lpstr>
      <vt:lpstr>Wingdings</vt:lpstr>
      <vt:lpstr>CEI</vt:lpstr>
      <vt:lpstr>PowerPoint Presentation</vt:lpstr>
      <vt:lpstr>Let’s Start with a Pop …</vt:lpstr>
      <vt:lpstr>True or False?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Energy Efficiency: Use Less and Get More</vt:lpstr>
      <vt:lpstr>Our Energy Reduction Goal</vt:lpstr>
      <vt:lpstr>A Key Tool in Our Toolbox</vt:lpstr>
      <vt:lpstr>What is CEI?</vt:lpstr>
      <vt:lpstr>A Practical Path: Save Energy &amp; Money</vt:lpstr>
      <vt:lpstr>Plan Do Check Act Cycle</vt:lpstr>
      <vt:lpstr>Getting to our Goal</vt:lpstr>
      <vt:lpstr>Getting to our Goal</vt:lpstr>
      <vt:lpstr>Getting to our Goal</vt:lpstr>
      <vt:lpstr>Getting to our Goal</vt:lpstr>
      <vt:lpstr>Getting &amp; Staying Energy Smart</vt:lpstr>
      <vt:lpstr>PowerPoint Presentation</vt:lpstr>
      <vt:lpstr>Staying on Track: The 4th Question </vt:lpstr>
      <vt:lpstr>Quiz to Close!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14</cp:revision>
  <dcterms:created xsi:type="dcterms:W3CDTF">1901-01-01T07:00:00Z</dcterms:created>
  <dcterms:modified xsi:type="dcterms:W3CDTF">2016-06-16T15:24:46Z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0x010100F6262F0A7F2EBC449AADF4C50ACDDB6A00AD05A5F18E741440903141C1C262DE15</vt:lpwstr>
  </property>
</Properties>
</file>