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66" r:id="rId5"/>
    <p:sldId id="259" r:id="rId6"/>
    <p:sldId id="261" r:id="rId7"/>
    <p:sldId id="268" r:id="rId8"/>
    <p:sldId id="264" r:id="rId9"/>
    <p:sldId id="267" r:id="rId10"/>
    <p:sldId id="262" r:id="rId11"/>
    <p:sldId id="269" r:id="rId12"/>
    <p:sldId id="260" r:id="rId13"/>
    <p:sldId id="271" r:id="rId14"/>
    <p:sldId id="272" r:id="rId15"/>
    <p:sldId id="26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E035F11-2FF9-4E66-8565-D92A09FE2BDF}" name="Guest User" initials="GU" userId="S::urn:spo:anon#dc4e65c2570d44c2a26a9e456cd1fd20932e2a6c89746b27ba0974ca4f58a975::" providerId="AD"/>
  <p188:author id="{EBD71E20-842B-6F13-7795-0DDD5F4A05EA}" name="Matthew Cooke" initials="MC" userId="Matthew Cooke" providerId="None"/>
  <p188:author id="{C6849E83-C10F-02E3-9F59-0B72B8F1BE92}" name="Hannah Behounek" initials="HB" userId="S::hannah@milepostconsulting.com::c24db1f4-1566-437b-b536-dc365bf0c23c" providerId="AD"/>
  <p188:author id="{82D235C0-AE5A-3D87-1EEF-CE3B8736346B}" name="Guest User" initials="GU" userId="S::urn:spo:anon#4cf76e123356ba79e3bfb6ec7106516acc3a9999d30af45e39247e09a396be84::" providerId="AD"/>
  <p188:author id="{86724AC1-EA44-8F27-518E-6246DEB7AD9C}" name="Katie Barkley" initials="KB" userId="S::katie@milepostconsulting.com::74a205dc-019b-4380-bf8a-3650ab154df5"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27434"/>
    <a:srgbClr val="FFFFFF"/>
    <a:srgbClr val="0B82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94"/>
  </p:normalViewPr>
  <p:slideViewPr>
    <p:cSldViewPr snapToGrid="0">
      <p:cViewPr>
        <p:scale>
          <a:sx n="134" d="100"/>
          <a:sy n="134" d="100"/>
        </p:scale>
        <p:origin x="264" y="-3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531B6E-0086-794F-A1D4-06AF96A59F36}" type="datetimeFigureOut">
              <a:rPr lang="en-US" smtClean="0"/>
              <a:t>3/30/22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827EBD-7317-EA4F-872A-9052D0FC6539}" type="slidenum">
              <a:rPr lang="en-US" smtClean="0"/>
              <a:t>‹#›</a:t>
            </a:fld>
            <a:endParaRPr lang="en-US"/>
          </a:p>
        </p:txBody>
      </p:sp>
    </p:spTree>
    <p:extLst>
      <p:ext uri="{BB962C8B-B14F-4D97-AF65-F5344CB8AC3E}">
        <p14:creationId xmlns:p14="http://schemas.microsoft.com/office/powerpoint/2010/main" val="2468859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2</a:t>
            </a:fld>
            <a:endParaRPr lang="en-US"/>
          </a:p>
        </p:txBody>
      </p:sp>
    </p:spTree>
    <p:extLst>
      <p:ext uri="{BB962C8B-B14F-4D97-AF65-F5344CB8AC3E}">
        <p14:creationId xmlns:p14="http://schemas.microsoft.com/office/powerpoint/2010/main" val="828566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Hey schools!</a:t>
            </a:r>
            <a:r>
              <a:rPr lang="en-US"/>
              <a:t> This slide is optional. Use it to share what you plan to do with the money your school saved on energy this year. Do you plan to buy new textbooks, upgrade science lab equipment or hire more staff? Share how your energy savings is being reinvested in your school!</a:t>
            </a:r>
          </a:p>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6</a:t>
            </a:fld>
            <a:endParaRPr lang="en-US"/>
          </a:p>
        </p:txBody>
      </p:sp>
    </p:spTree>
    <p:extLst>
      <p:ext uri="{BB962C8B-B14F-4D97-AF65-F5344CB8AC3E}">
        <p14:creationId xmlns:p14="http://schemas.microsoft.com/office/powerpoint/2010/main" val="1225812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9</a:t>
            </a:fld>
            <a:endParaRPr lang="en-US"/>
          </a:p>
        </p:txBody>
      </p:sp>
    </p:spTree>
    <p:extLst>
      <p:ext uri="{BB962C8B-B14F-4D97-AF65-F5344CB8AC3E}">
        <p14:creationId xmlns:p14="http://schemas.microsoft.com/office/powerpoint/2010/main" val="2859524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10</a:t>
            </a:fld>
            <a:endParaRPr lang="en-US"/>
          </a:p>
        </p:txBody>
      </p:sp>
    </p:spTree>
    <p:extLst>
      <p:ext uri="{BB962C8B-B14F-4D97-AF65-F5344CB8AC3E}">
        <p14:creationId xmlns:p14="http://schemas.microsoft.com/office/powerpoint/2010/main" val="3797898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11</a:t>
            </a:fld>
            <a:endParaRPr lang="en-US"/>
          </a:p>
        </p:txBody>
      </p:sp>
    </p:spTree>
    <p:extLst>
      <p:ext uri="{BB962C8B-B14F-4D97-AF65-F5344CB8AC3E}">
        <p14:creationId xmlns:p14="http://schemas.microsoft.com/office/powerpoint/2010/main" val="213773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57E98-FE61-A845-8116-14686EC9902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FBC8E59-54A0-494A-84D5-49DDD18A23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D20D098-7357-A642-B6B6-051E90B8BD0F}"/>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D9372A35-60C5-B14C-AD60-68E1373C38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00CCDF-5A47-3641-91EA-77B2C5CD4D4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454266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9F5F6-F45A-D64E-A7BD-86DA95916A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D190AF-D6BE-0248-BB13-C3E457FA121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01FCAD-3CC7-E14B-B3DD-674F0DE6ADB2}"/>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F25830A3-A691-8C47-96BE-819593EAC2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C91566-3EB5-0043-A61F-CD152D61E91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561762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7CFC1-5BCD-FB40-8806-6E01C5E5C7B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354AD59-7C11-614A-A6EB-EEE47214F7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8CD74AB-C97C-A245-B4DD-8E11DBAD47AD}"/>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FD224D5D-344B-4748-9189-9881E720D5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BCBE93-FF97-8041-B637-611FEF6B42F7}"/>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628156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B18FE-3BA6-1A48-A23F-D6999693B0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54EBA2-BDA2-C74C-9C22-5C48C1B73E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1991FC-3C8C-3647-BA41-C97D742909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D8B5849-DBE8-EB4A-8C18-352B33D492B4}"/>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6" name="Footer Placeholder 5">
            <a:extLst>
              <a:ext uri="{FF2B5EF4-FFF2-40B4-BE49-F238E27FC236}">
                <a16:creationId xmlns:a16="http://schemas.microsoft.com/office/drawing/2014/main" id="{54EE243E-A709-F34F-A007-C3F5A0FDB8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B6478B-35FE-1D48-8ACE-0681534D9A04}"/>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207708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5D774-CACD-A249-8E54-BC5451810F9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787442C-7B57-8A4F-9D2D-FAAC3E8F23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C59544-0B8A-C443-A7FA-1929EFD26C1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BB3173-7C58-7741-8E88-3BAC58915E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9276DC-7C9F-D148-9BFD-6BCE100510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55D9C0-F369-6E45-B7E6-B975994F31A0}"/>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8" name="Footer Placeholder 7">
            <a:extLst>
              <a:ext uri="{FF2B5EF4-FFF2-40B4-BE49-F238E27FC236}">
                <a16:creationId xmlns:a16="http://schemas.microsoft.com/office/drawing/2014/main" id="{72CBAC8E-4BF8-954F-940F-6B331E6F8A9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8B65F1D-63E2-AE43-AD81-1D4AE0738972}"/>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2025056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B2C8C-F0ED-1148-8015-3C53AD3E3D8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288FC4A-4C1C-E945-B3AB-228EEED8414D}"/>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4" name="Footer Placeholder 3">
            <a:extLst>
              <a:ext uri="{FF2B5EF4-FFF2-40B4-BE49-F238E27FC236}">
                <a16:creationId xmlns:a16="http://schemas.microsoft.com/office/drawing/2014/main" id="{51204573-99FA-EC41-ABC9-7C1B35B341B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7BF0C0-0094-B84E-9B2D-AF0553D8890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4077707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4CC382-3003-0444-8064-6734D92F5C63}"/>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3" name="Footer Placeholder 2">
            <a:extLst>
              <a:ext uri="{FF2B5EF4-FFF2-40B4-BE49-F238E27FC236}">
                <a16:creationId xmlns:a16="http://schemas.microsoft.com/office/drawing/2014/main" id="{DC846DA1-F85D-1544-AA70-DF116CA9DBA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8C4DE9-7ACA-E145-972E-F780FC258BCF}"/>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495536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0CCC2-EAC8-CD4F-8EC1-9D94E5663A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74F916F-BF4D-E84E-A3B9-E8B1F3F7DB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F4593D4-5F62-824E-B57E-F58CF0DBB2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5762CC-C591-604C-B866-5B18B8820FC5}"/>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6" name="Footer Placeholder 5">
            <a:extLst>
              <a:ext uri="{FF2B5EF4-FFF2-40B4-BE49-F238E27FC236}">
                <a16:creationId xmlns:a16="http://schemas.microsoft.com/office/drawing/2014/main" id="{619B924C-6CD9-844D-9642-3F461F5B7A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71762D-B88A-E646-8DCD-334210F3229B}"/>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941527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0328B-BF1D-2F4C-AB3E-BF690A4319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487C616-0B7C-B848-BC6D-21D6FFF866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8D83BBE-19E5-084D-BFFE-C61A6BA583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53C46F-0B48-BF45-AC3F-B6DF16CB9231}"/>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6" name="Footer Placeholder 5">
            <a:extLst>
              <a:ext uri="{FF2B5EF4-FFF2-40B4-BE49-F238E27FC236}">
                <a16:creationId xmlns:a16="http://schemas.microsoft.com/office/drawing/2014/main" id="{239D8EE3-D476-1547-AF73-0023A348C5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EF2690-3E2D-364B-A1EF-DF9A77E83B5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114881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66355-6A5C-7E49-9856-DC2CAB78213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2ED095A-9F44-5743-8EA2-2E33222E9D0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A4691D-76B5-3A44-AA62-7D870BA0E0B0}"/>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DE2CC78D-025F-9543-B97B-9A443FB7CC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BCAC5A-DFB5-9B40-9074-70001B51E2D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098111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5B6EA8-489F-5241-A86A-4B46BF6E00F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D5C3C2-2617-3040-BD2F-4EEDF84884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08B720-B0BB-2746-AEEF-CDFD75B41B9B}"/>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DC8E1700-CAEA-B74D-B375-E97A5223B7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A166FD-90CD-6045-A175-661266AC9CF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742765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0CE21A-B286-1A40-BB4E-2F85A7CA17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2407A8A-0A40-7041-89E4-5CD39C41B3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EC3E14-A2FC-284B-8E17-E22BE6B355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7FECBAD3-7061-6B4B-A67D-05FED901F0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9B00605-5224-C349-A9C8-67D72FB5F8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EFF768-082A-C545-A49F-7CDAD1890162}" type="slidenum">
              <a:rPr lang="en-US" smtClean="0"/>
              <a:t>‹#›</a:t>
            </a:fld>
            <a:endParaRPr lang="en-US"/>
          </a:p>
        </p:txBody>
      </p:sp>
    </p:spTree>
    <p:extLst>
      <p:ext uri="{BB962C8B-B14F-4D97-AF65-F5344CB8AC3E}">
        <p14:creationId xmlns:p14="http://schemas.microsoft.com/office/powerpoint/2010/main" val="3670237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8F21400-869E-FB41-9D66-69D9C636FEEF}"/>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Background pattern&#10;&#10;Description automatically generated">
            <a:extLst>
              <a:ext uri="{FF2B5EF4-FFF2-40B4-BE49-F238E27FC236}">
                <a16:creationId xmlns:a16="http://schemas.microsoft.com/office/drawing/2014/main" id="{9D233A86-F45F-9C40-B372-CE8DEDD81C87}"/>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88231" y="-753989"/>
            <a:ext cx="12015537" cy="6807826"/>
          </a:xfrm>
          <a:prstGeom prst="rect">
            <a:avLst/>
          </a:prstGeom>
        </p:spPr>
      </p:pic>
      <p:sp>
        <p:nvSpPr>
          <p:cNvPr id="3" name="Subtitle 2">
            <a:extLst>
              <a:ext uri="{FF2B5EF4-FFF2-40B4-BE49-F238E27FC236}">
                <a16:creationId xmlns:a16="http://schemas.microsoft.com/office/drawing/2014/main" id="{541F1C2E-3621-C346-8A9F-FA17B6C412A3}"/>
              </a:ext>
            </a:extLst>
          </p:cNvPr>
          <p:cNvSpPr>
            <a:spLocks noGrp="1"/>
          </p:cNvSpPr>
          <p:nvPr>
            <p:ph type="subTitle" idx="1"/>
          </p:nvPr>
        </p:nvSpPr>
        <p:spPr>
          <a:xfrm>
            <a:off x="2281561" y="3292436"/>
            <a:ext cx="7536207" cy="584951"/>
          </a:xfrm>
        </p:spPr>
        <p:txBody>
          <a:bodyPr vert="horz" lIns="91440" tIns="45720" rIns="91440" bIns="45720" rtlCol="0" anchor="t">
            <a:normAutofit/>
          </a:bodyPr>
          <a:lstStyle/>
          <a:p>
            <a:r>
              <a:rPr lang="en-US">
                <a:solidFill>
                  <a:schemeClr val="bg1"/>
                </a:solidFill>
                <a:latin typeface="Arial"/>
                <a:cs typeface="Arial"/>
              </a:rPr>
              <a:t>School Uplift </a:t>
            </a:r>
            <a:r>
              <a:rPr lang="en-US">
                <a:solidFill>
                  <a:schemeClr val="bg1"/>
                </a:solidFill>
                <a:latin typeface="Arial"/>
                <a:ea typeface="+mn-lt"/>
                <a:cs typeface="Arial"/>
              </a:rPr>
              <a:t>Brightest Moments</a:t>
            </a:r>
            <a:endParaRPr lang="en-US">
              <a:solidFill>
                <a:schemeClr val="bg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EAC70FA4-9782-CE4D-B381-312AEF3BC718}"/>
              </a:ext>
            </a:extLst>
          </p:cNvPr>
          <p:cNvSpPr/>
          <p:nvPr/>
        </p:nvSpPr>
        <p:spPr>
          <a:xfrm>
            <a:off x="-31530" y="5786087"/>
            <a:ext cx="12265572"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13" name="Subtitle 2">
            <a:extLst>
              <a:ext uri="{FF2B5EF4-FFF2-40B4-BE49-F238E27FC236}">
                <a16:creationId xmlns:a16="http://schemas.microsoft.com/office/drawing/2014/main" id="{924178A0-F0F3-7846-A488-95F3BD1878E0}"/>
              </a:ext>
            </a:extLst>
          </p:cNvPr>
          <p:cNvSpPr txBox="1">
            <a:spLocks/>
          </p:cNvSpPr>
          <p:nvPr/>
        </p:nvSpPr>
        <p:spPr>
          <a:xfrm>
            <a:off x="0" y="2402168"/>
            <a:ext cx="12191999" cy="8490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dirty="0">
                <a:solidFill>
                  <a:schemeClr val="bg1"/>
                </a:solidFill>
                <a:latin typeface="Arial"/>
                <a:ea typeface="Sharp Sans Display No1 Semibold" pitchFamily="2" charset="77"/>
                <a:cs typeface="Arial"/>
              </a:rPr>
              <a:t>[School Name goes here]</a:t>
            </a:r>
            <a:endParaRPr lang="en-US" sz="4800" b="1" dirty="0">
              <a:solidFill>
                <a:schemeClr val="bg1"/>
              </a:solidFill>
              <a:latin typeface="Arial"/>
              <a:ea typeface="Sharp Sans Display No1 Medium" pitchFamily="2" charset="77"/>
              <a:cs typeface="Arial"/>
            </a:endParaRPr>
          </a:p>
        </p:txBody>
      </p:sp>
      <p:sp>
        <p:nvSpPr>
          <p:cNvPr id="19" name="TextBox 18">
            <a:extLst>
              <a:ext uri="{FF2B5EF4-FFF2-40B4-BE49-F238E27FC236}">
                <a16:creationId xmlns:a16="http://schemas.microsoft.com/office/drawing/2014/main" id="{A7C45008-C14A-4E46-A864-DEE16C82B0BD}"/>
              </a:ext>
            </a:extLst>
          </p:cNvPr>
          <p:cNvSpPr txBox="1"/>
          <p:nvPr/>
        </p:nvSpPr>
        <p:spPr>
          <a:xfrm>
            <a:off x="1859831" y="6121424"/>
            <a:ext cx="3048670"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pic>
        <p:nvPicPr>
          <p:cNvPr id="14" name="Picture 13">
            <a:extLst>
              <a:ext uri="{FF2B5EF4-FFF2-40B4-BE49-F238E27FC236}">
                <a16:creationId xmlns:a16="http://schemas.microsoft.com/office/drawing/2014/main" id="{585A087B-88CF-8441-A394-0D9F8E8270FD}"/>
              </a:ext>
            </a:extLst>
          </p:cNvPr>
          <p:cNvPicPr>
            <a:picLocks noChangeAspect="1"/>
          </p:cNvPicPr>
          <p:nvPr/>
        </p:nvPicPr>
        <p:blipFill>
          <a:blip r:embed="rId3"/>
          <a:stretch>
            <a:fillRect/>
          </a:stretch>
        </p:blipFill>
        <p:spPr>
          <a:xfrm>
            <a:off x="4914986" y="6075317"/>
            <a:ext cx="5329052" cy="451615"/>
          </a:xfrm>
          <a:prstGeom prst="rect">
            <a:avLst/>
          </a:prstGeom>
        </p:spPr>
      </p:pic>
    </p:spTree>
    <p:extLst>
      <p:ext uri="{BB962C8B-B14F-4D97-AF65-F5344CB8AC3E}">
        <p14:creationId xmlns:p14="http://schemas.microsoft.com/office/powerpoint/2010/main" val="1422355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C64B259-66B4-DA49-B9C8-1127B547AC69}"/>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A245C0E-5659-9343-AC71-605134C3DA9B}"/>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3" name="Content Placeholder 2">
            <a:extLst>
              <a:ext uri="{FF2B5EF4-FFF2-40B4-BE49-F238E27FC236}">
                <a16:creationId xmlns:a16="http://schemas.microsoft.com/office/drawing/2014/main" id="{3A71037C-DB87-314D-A895-22F568F17142}"/>
              </a:ext>
            </a:extLst>
          </p:cNvPr>
          <p:cNvSpPr>
            <a:spLocks noGrp="1"/>
          </p:cNvSpPr>
          <p:nvPr>
            <p:ph idx="1"/>
          </p:nvPr>
        </p:nvSpPr>
        <p:spPr>
          <a:xfrm>
            <a:off x="629653" y="1316911"/>
            <a:ext cx="10515600" cy="1038487"/>
          </a:xfrm>
        </p:spPr>
        <p:txBody>
          <a:bodyPr vert="horz" lIns="91440" tIns="45720" rIns="91440" bIns="45720" rtlCol="0" anchor="t">
            <a:normAutofit/>
          </a:bodyPr>
          <a:lstStyle/>
          <a:p>
            <a:pPr marL="0" indent="0">
              <a:lnSpc>
                <a:spcPct val="150000"/>
              </a:lnSpc>
              <a:buNone/>
            </a:pPr>
            <a:r>
              <a:rPr lang="en-US" sz="2000">
                <a:latin typeface="Arial" panose="020B0604020202020204" pitchFamily="34" charset="0"/>
                <a:cs typeface="Arial" panose="020B0604020202020204" pitchFamily="34" charset="0"/>
              </a:rPr>
              <a:t>This year, we participated in School Uplift to help our school save energy, </a:t>
            </a:r>
            <a:br>
              <a:rPr lang="en-US" sz="2000">
                <a:latin typeface="Arial" panose="020B0604020202020204" pitchFamily="34" charset="0"/>
                <a:cs typeface="Arial" panose="020B0604020202020204" pitchFamily="34" charset="0"/>
              </a:rPr>
            </a:br>
            <a:r>
              <a:rPr lang="en-US" sz="2000">
                <a:latin typeface="Arial" panose="020B0604020202020204" pitchFamily="34" charset="0"/>
                <a:cs typeface="Arial" panose="020B0604020202020204" pitchFamily="34" charset="0"/>
              </a:rPr>
              <a:t>make our space more comfortable and reduce energy costs.</a:t>
            </a:r>
          </a:p>
        </p:txBody>
      </p:sp>
      <p:sp>
        <p:nvSpPr>
          <p:cNvPr id="7" name="Subtitle 2">
            <a:extLst>
              <a:ext uri="{FF2B5EF4-FFF2-40B4-BE49-F238E27FC236}">
                <a16:creationId xmlns:a16="http://schemas.microsoft.com/office/drawing/2014/main" id="{B917CC7B-C036-D04C-863D-159C1879512C}"/>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 energy with School Uplift. </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F3AE654C-8547-A248-92EC-28D5431EC296}"/>
              </a:ext>
            </a:extLst>
          </p:cNvPr>
          <p:cNvSpPr/>
          <p:nvPr/>
        </p:nvSpPr>
        <p:spPr>
          <a:xfrm>
            <a:off x="629653" y="2656647"/>
            <a:ext cx="8722895" cy="2995628"/>
          </a:xfrm>
          <a:prstGeom prst="rect">
            <a:avLst/>
          </a:prstGeom>
        </p:spPr>
        <p:txBody>
          <a:bodyPr wrap="square" lIns="91440" tIns="45720" rIns="91440" bIns="45720" anchor="t">
            <a:spAutoFit/>
          </a:bodyPr>
          <a:lstStyle/>
          <a:p>
            <a:pPr>
              <a:lnSpc>
                <a:spcPct val="150000"/>
              </a:lnSpc>
            </a:pPr>
            <a:r>
              <a:rPr lang="en-US" sz="2000" b="1" dirty="0">
                <a:solidFill>
                  <a:srgbClr val="0B82C6"/>
                </a:solidFill>
                <a:latin typeface="Arial"/>
                <a:cs typeface="Arial"/>
              </a:rPr>
              <a:t>Here's how we did </a:t>
            </a:r>
            <a:r>
              <a:rPr lang="en-US" sz="2000" b="1" dirty="0">
                <a:solidFill>
                  <a:srgbClr val="0B82C6"/>
                </a:solidFill>
                <a:latin typeface="Arial"/>
                <a:ea typeface="+mn-lt"/>
                <a:cs typeface="Arial"/>
              </a:rPr>
              <a:t>it!</a:t>
            </a:r>
            <a:endParaRPr lang="en-US" sz="2000" dirty="0">
              <a:solidFill>
                <a:srgbClr val="0B82C6"/>
              </a:solidFill>
              <a:latin typeface="Arial" panose="020B0604020202020204" pitchFamily="34" charset="0"/>
              <a:cs typeface="Arial" panose="020B0604020202020204" pitchFamily="34" charset="0"/>
            </a:endParaRPr>
          </a:p>
          <a:p>
            <a:pPr marL="742950" lvl="1" indent="-285750">
              <a:lnSpc>
                <a:spcPct val="150000"/>
              </a:lnSpc>
              <a:buClr>
                <a:srgbClr val="0B82C6"/>
              </a:buClr>
              <a:buFont typeface="Arial" panose="020B0604020202020204" pitchFamily="34" charset="0"/>
              <a:buChar char="•"/>
            </a:pPr>
            <a:r>
              <a:rPr lang="en-US" dirty="0">
                <a:latin typeface="Arial"/>
                <a:cs typeface="Arial"/>
              </a:rPr>
              <a:t>Attended workshops and personalized coaching </a:t>
            </a:r>
          </a:p>
          <a:p>
            <a:pPr marL="742950" lvl="1" indent="-285750">
              <a:lnSpc>
                <a:spcPct val="150000"/>
              </a:lnSpc>
              <a:buClr>
                <a:srgbClr val="0B82C6"/>
              </a:buClr>
              <a:buFont typeface="Arial" panose="020B0604020202020204" pitchFamily="34" charset="0"/>
              <a:buChar char="•"/>
            </a:pPr>
            <a:r>
              <a:rPr lang="en-US" dirty="0">
                <a:latin typeface="Arial"/>
                <a:ea typeface="+mn-lt"/>
                <a:cs typeface="Arial"/>
              </a:rPr>
              <a:t>Promoted energy awareness</a:t>
            </a:r>
            <a:endParaRPr lang="en-US" dirty="0">
              <a:latin typeface="Arial"/>
              <a:cs typeface="Arial"/>
            </a:endParaRPr>
          </a:p>
          <a:p>
            <a:pPr marL="742950" lvl="1" indent="-285750">
              <a:lnSpc>
                <a:spcPct val="150000"/>
              </a:lnSpc>
              <a:buClr>
                <a:srgbClr val="0B82C6"/>
              </a:buClr>
              <a:buFont typeface="Arial" panose="020B0604020202020204" pitchFamily="34" charset="0"/>
              <a:buChar char="•"/>
            </a:pPr>
            <a:r>
              <a:rPr lang="en-US" dirty="0">
                <a:latin typeface="Arial"/>
                <a:cs typeface="Arial"/>
              </a:rPr>
              <a:t>Identified energy-saving opportunities </a:t>
            </a:r>
          </a:p>
          <a:p>
            <a:pPr marL="742950" lvl="1" indent="-285750">
              <a:lnSpc>
                <a:spcPct val="150000"/>
              </a:lnSpc>
              <a:buClr>
                <a:srgbClr val="0B82C6"/>
              </a:buClr>
              <a:buFont typeface="Arial" panose="020B0604020202020204" pitchFamily="34" charset="0"/>
              <a:buChar char="•"/>
            </a:pPr>
            <a:r>
              <a:rPr lang="en-US" dirty="0">
                <a:latin typeface="Arial"/>
                <a:cs typeface="Arial"/>
              </a:rPr>
              <a:t>Tracked our monthly progress with ENERGY STAR® Portfolio Manager </a:t>
            </a:r>
          </a:p>
          <a:p>
            <a:pPr marL="742950" lvl="1" indent="-285750">
              <a:lnSpc>
                <a:spcPct val="150000"/>
              </a:lnSpc>
              <a:buClr>
                <a:srgbClr val="0B82C6"/>
              </a:buClr>
              <a:buFont typeface="Arial" panose="020B0604020202020204" pitchFamily="34" charset="0"/>
              <a:buChar char="•"/>
            </a:pPr>
            <a:r>
              <a:rPr lang="en-US" dirty="0">
                <a:latin typeface="Arial"/>
                <a:cs typeface="Arial"/>
              </a:rPr>
              <a:t>Learned from other schools in the Valley </a:t>
            </a:r>
          </a:p>
          <a:p>
            <a:pPr marL="742950" lvl="1" indent="-285750">
              <a:lnSpc>
                <a:spcPct val="150000"/>
              </a:lnSpc>
              <a:buClr>
                <a:srgbClr val="0B82C6"/>
              </a:buClr>
              <a:buFont typeface="Arial" panose="020B0604020202020204" pitchFamily="34" charset="0"/>
              <a:buChar char="•"/>
            </a:pPr>
            <a:r>
              <a:rPr lang="en-US" dirty="0">
                <a:latin typeface="Arial"/>
                <a:cs typeface="Arial"/>
              </a:rPr>
              <a:t>Competed with schools for grant opportunities </a:t>
            </a:r>
          </a:p>
        </p:txBody>
      </p:sp>
      <p:sp>
        <p:nvSpPr>
          <p:cNvPr id="13" name="Rectangle 12">
            <a:extLst>
              <a:ext uri="{FF2B5EF4-FFF2-40B4-BE49-F238E27FC236}">
                <a16:creationId xmlns:a16="http://schemas.microsoft.com/office/drawing/2014/main" id="{41FAE56B-CD63-0C4B-841F-761180A9BBA4}"/>
              </a:ext>
            </a:extLst>
          </p:cNvPr>
          <p:cNvSpPr/>
          <p:nvPr/>
        </p:nvSpPr>
        <p:spPr>
          <a:xfrm>
            <a:off x="645695" y="5888134"/>
            <a:ext cx="7824538" cy="463075"/>
          </a:xfrm>
          <a:prstGeom prst="rect">
            <a:avLst/>
          </a:prstGeom>
        </p:spPr>
        <p:txBody>
          <a:bodyPr wrap="square">
            <a:spAutoFit/>
          </a:bodyPr>
          <a:lstStyle/>
          <a:p>
            <a:pPr>
              <a:lnSpc>
                <a:spcPct val="150000"/>
              </a:lnSpc>
            </a:pPr>
            <a:r>
              <a:rPr lang="en-US" b="1">
                <a:latin typeface="Arial" panose="020B0604020202020204" pitchFamily="34" charset="0"/>
                <a:cs typeface="Arial" panose="020B0604020202020204" pitchFamily="34" charset="0"/>
              </a:rPr>
              <a:t>We’re excited to share our highlights with you!</a:t>
            </a:r>
            <a:endParaRPr lang="en-US" b="1"/>
          </a:p>
        </p:txBody>
      </p:sp>
    </p:spTree>
    <p:extLst>
      <p:ext uri="{BB962C8B-B14F-4D97-AF65-F5344CB8AC3E}">
        <p14:creationId xmlns:p14="http://schemas.microsoft.com/office/powerpoint/2010/main" val="372778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148578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DC1492A2-4B5A-2046-89FC-8AD46624694E}"/>
              </a:ext>
            </a:extLst>
          </p:cNvPr>
          <p:cNvSpPr/>
          <p:nvPr/>
        </p:nvSpPr>
        <p:spPr>
          <a:xfrm>
            <a:off x="7107764" y="3431469"/>
            <a:ext cx="3184483"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a:t>
            </a:r>
          </a:p>
        </p:txBody>
      </p:sp>
      <p:sp>
        <p:nvSpPr>
          <p:cNvPr id="13" name="Rectangle 12">
            <a:extLst>
              <a:ext uri="{FF2B5EF4-FFF2-40B4-BE49-F238E27FC236}">
                <a16:creationId xmlns:a16="http://schemas.microsoft.com/office/drawing/2014/main" id="{FAC2AEFC-E7FD-7244-8DCE-8CE021CE2C05}"/>
              </a:ext>
            </a:extLst>
          </p:cNvPr>
          <p:cNvSpPr/>
          <p:nvPr/>
        </p:nvSpPr>
        <p:spPr>
          <a:xfrm>
            <a:off x="7022659" y="3704301"/>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$00</a:t>
            </a:r>
            <a:endParaRPr lang="en-US" sz="11500" b="1">
              <a:solidFill>
                <a:srgbClr val="6C35A1"/>
              </a:solidFill>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167626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endParaRPr lang="en-US" sz="1700" b="1">
              <a:solidFill>
                <a:srgbClr val="005346"/>
              </a:solidFill>
              <a:latin typeface="Arial" panose="020B0604020202020204" pitchFamily="34" charset="0"/>
              <a:ea typeface="Sharp Sans Display No1 Semibold" pitchFamily="2" charset="77"/>
              <a:cs typeface="Arial" panose="020B0604020202020204" pitchFamily="34" charset="0"/>
            </a:endParaRPr>
          </a:p>
        </p:txBody>
      </p:sp>
      <p:cxnSp>
        <p:nvCxnSpPr>
          <p:cNvPr id="16" name="Straight Connector 15">
            <a:extLst>
              <a:ext uri="{FF2B5EF4-FFF2-40B4-BE49-F238E27FC236}">
                <a16:creationId xmlns:a16="http://schemas.microsoft.com/office/drawing/2014/main" id="{0FAE75A1-779E-F645-9795-08085BB320E6}"/>
              </a:ext>
            </a:extLst>
          </p:cNvPr>
          <p:cNvCxnSpPr>
            <a:cxnSpLocks/>
          </p:cNvCxnSpPr>
          <p:nvPr/>
        </p:nvCxnSpPr>
        <p:spPr>
          <a:xfrm>
            <a:off x="6096000" y="3457576"/>
            <a:ext cx="0" cy="1608221"/>
          </a:xfrm>
          <a:prstGeom prst="line">
            <a:avLst/>
          </a:prstGeom>
          <a:ln w="12700"/>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4BE6F27B-A282-4D89-B4EC-4B8A519B46E0}"/>
              </a:ext>
            </a:extLst>
          </p:cNvPr>
          <p:cNvGrpSpPr/>
          <p:nvPr/>
        </p:nvGrpSpPr>
        <p:grpSpPr>
          <a:xfrm>
            <a:off x="475765" y="1156383"/>
            <a:ext cx="5225456" cy="716466"/>
            <a:chOff x="-1619317" y="5144872"/>
            <a:chExt cx="5225456" cy="716466"/>
          </a:xfrm>
        </p:grpSpPr>
        <p:sp>
          <p:nvSpPr>
            <p:cNvPr id="15" name="Rectangle 14">
              <a:extLst>
                <a:ext uri="{FF2B5EF4-FFF2-40B4-BE49-F238E27FC236}">
                  <a16:creationId xmlns:a16="http://schemas.microsoft.com/office/drawing/2014/main" id="{1A28B478-77B7-4435-B078-8D17465BDBAA}"/>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6F461A6-F667-4D70-AFC3-72CB14F85740}"/>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24183276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439540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458588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p>
        </p:txBody>
      </p:sp>
      <p:grpSp>
        <p:nvGrpSpPr>
          <p:cNvPr id="2" name="Group 1">
            <a:extLst>
              <a:ext uri="{FF2B5EF4-FFF2-40B4-BE49-F238E27FC236}">
                <a16:creationId xmlns:a16="http://schemas.microsoft.com/office/drawing/2014/main" id="{2C19850C-1012-D6E6-B979-F434BAC1DE98}"/>
              </a:ext>
            </a:extLst>
          </p:cNvPr>
          <p:cNvGrpSpPr/>
          <p:nvPr/>
        </p:nvGrpSpPr>
        <p:grpSpPr>
          <a:xfrm>
            <a:off x="475765" y="1156383"/>
            <a:ext cx="5225456" cy="716466"/>
            <a:chOff x="-1619317" y="5144872"/>
            <a:chExt cx="5225456" cy="716466"/>
          </a:xfrm>
        </p:grpSpPr>
        <p:sp>
          <p:nvSpPr>
            <p:cNvPr id="12" name="Rectangle 11">
              <a:extLst>
                <a:ext uri="{FF2B5EF4-FFF2-40B4-BE49-F238E27FC236}">
                  <a16:creationId xmlns:a16="http://schemas.microsoft.com/office/drawing/2014/main" id="{02C11599-5FF6-866E-EEB7-8150E30EDBFB}"/>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3D84E38-4DAC-8646-D2C5-C09A281F3DD1}"/>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3537146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66F8E3F-811E-9041-A68C-2E3D91AA831A}"/>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624806C-146D-3F4E-B5B8-F7F7AD76174A}"/>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B76537D1-7B66-DB40-83EB-287E497C1158}"/>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savings</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Rectangle 9">
            <a:extLst>
              <a:ext uri="{FF2B5EF4-FFF2-40B4-BE49-F238E27FC236}">
                <a16:creationId xmlns:a16="http://schemas.microsoft.com/office/drawing/2014/main" id="{1417575A-9BC6-7F4D-AB88-D23B8FAF2FE0}"/>
              </a:ext>
            </a:extLst>
          </p:cNvPr>
          <p:cNvSpPr/>
          <p:nvPr/>
        </p:nvSpPr>
        <p:spPr>
          <a:xfrm>
            <a:off x="7571126" y="5588891"/>
            <a:ext cx="1968019" cy="584775"/>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Tree seedlings</a:t>
            </a:r>
          </a:p>
          <a:p>
            <a:pPr lvl="0" algn="ctr"/>
            <a:r>
              <a:rPr lang="en-US" sz="1400">
                <a:latin typeface="Arial" panose="020B0604020202020204" pitchFamily="34" charset="0"/>
                <a:ea typeface="Sharp Sans Display No1 Medium" pitchFamily="2" charset="77"/>
                <a:cs typeface="Arial" panose="020B0604020202020204" pitchFamily="34" charset="0"/>
              </a:rPr>
              <a:t>grown for 10 years</a:t>
            </a:r>
          </a:p>
        </p:txBody>
      </p:sp>
      <p:sp>
        <p:nvSpPr>
          <p:cNvPr id="11" name="Rectangle 10">
            <a:extLst>
              <a:ext uri="{FF2B5EF4-FFF2-40B4-BE49-F238E27FC236}">
                <a16:creationId xmlns:a16="http://schemas.microsoft.com/office/drawing/2014/main" id="{A7392EEC-6796-7547-8E97-E0886F450ABB}"/>
              </a:ext>
            </a:extLst>
          </p:cNvPr>
          <p:cNvSpPr/>
          <p:nvPr/>
        </p:nvSpPr>
        <p:spPr>
          <a:xfrm>
            <a:off x="6963638" y="3797894"/>
            <a:ext cx="3014274" cy="307777"/>
          </a:xfrm>
          <a:prstGeom prst="rect">
            <a:avLst/>
          </a:prstGeom>
        </p:spPr>
        <p:txBody>
          <a:bodyPr wrap="square">
            <a:spAutoFit/>
          </a:bodyPr>
          <a:lstStyle/>
          <a:p>
            <a:pPr lvl="0" algn="ctr"/>
            <a:r>
              <a:rPr lang="en-US" sz="1400">
                <a:latin typeface="Arial" panose="020B0604020202020204" pitchFamily="34" charset="0"/>
                <a:ea typeface="Sharp Sans Display No1 Medium" pitchFamily="2" charset="77"/>
                <a:cs typeface="Arial" panose="020B0604020202020204" pitchFamily="34" charset="0"/>
              </a:rPr>
              <a:t>metric tons of CO</a:t>
            </a:r>
            <a:r>
              <a:rPr lang="en-US" sz="1400" baseline="-25000">
                <a:latin typeface="Arial" panose="020B0604020202020204" pitchFamily="34" charset="0"/>
                <a:ea typeface="Sharp Sans Display No1 Medium" pitchFamily="2" charset="77"/>
                <a:cs typeface="Arial" panose="020B0604020202020204" pitchFamily="34" charset="0"/>
              </a:rPr>
              <a:t>2</a:t>
            </a:r>
          </a:p>
        </p:txBody>
      </p:sp>
      <p:sp>
        <p:nvSpPr>
          <p:cNvPr id="14" name="Rectangle 13">
            <a:extLst>
              <a:ext uri="{FF2B5EF4-FFF2-40B4-BE49-F238E27FC236}">
                <a16:creationId xmlns:a16="http://schemas.microsoft.com/office/drawing/2014/main" id="{2231E2DE-99F2-9D4D-9E07-8ED3CF47DC95}"/>
              </a:ext>
            </a:extLst>
          </p:cNvPr>
          <p:cNvSpPr/>
          <p:nvPr/>
        </p:nvSpPr>
        <p:spPr>
          <a:xfrm>
            <a:off x="7049245" y="2690755"/>
            <a:ext cx="2843060"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6B24ACC7-0F67-1A4E-BCF9-96EB57FBD0CF}"/>
              </a:ext>
            </a:extLst>
          </p:cNvPr>
          <p:cNvSpPr/>
          <p:nvPr/>
        </p:nvSpPr>
        <p:spPr>
          <a:xfrm>
            <a:off x="7629670" y="4530184"/>
            <a:ext cx="1837801"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6" name="Content Placeholder 2">
            <a:extLst>
              <a:ext uri="{FF2B5EF4-FFF2-40B4-BE49-F238E27FC236}">
                <a16:creationId xmlns:a16="http://schemas.microsoft.com/office/drawing/2014/main" id="{4E58B7CD-A634-D745-BCEF-527DB598D2F1}"/>
              </a:ext>
            </a:extLst>
          </p:cNvPr>
          <p:cNvSpPr txBox="1">
            <a:spLocks/>
          </p:cNvSpPr>
          <p:nvPr/>
        </p:nvSpPr>
        <p:spPr>
          <a:xfrm>
            <a:off x="1610312" y="1492899"/>
            <a:ext cx="8976726" cy="46286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a:solidFill>
                  <a:srgbClr val="0B82C6"/>
                </a:solidFill>
                <a:latin typeface="Arial" panose="020B0604020202020204" pitchFamily="34" charset="0"/>
                <a:cs typeface="Arial" panose="020B0604020202020204" pitchFamily="34" charset="0"/>
              </a:rPr>
              <a:t>We made great progress this year!</a:t>
            </a:r>
            <a:endParaRPr lang="en-US">
              <a:solidFill>
                <a:srgbClr val="0B82C6"/>
              </a:solidFill>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D11202C5-0596-C949-8CE6-CF686EC32B83}"/>
              </a:ext>
            </a:extLst>
          </p:cNvPr>
          <p:cNvSpPr/>
          <p:nvPr/>
        </p:nvSpPr>
        <p:spPr>
          <a:xfrm>
            <a:off x="1817437" y="4729336"/>
            <a:ext cx="3354692"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8" name="Rectangle 17">
            <a:extLst>
              <a:ext uri="{FF2B5EF4-FFF2-40B4-BE49-F238E27FC236}">
                <a16:creationId xmlns:a16="http://schemas.microsoft.com/office/drawing/2014/main" id="{C92ACA39-D599-AA4E-8EB5-DF7869BFDCDC}"/>
              </a:ext>
            </a:extLst>
          </p:cNvPr>
          <p:cNvSpPr/>
          <p:nvPr/>
        </p:nvSpPr>
        <p:spPr>
          <a:xfrm>
            <a:off x="2042973" y="4606245"/>
            <a:ext cx="2903621"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a:t>
            </a:r>
          </a:p>
        </p:txBody>
      </p:sp>
      <p:sp>
        <p:nvSpPr>
          <p:cNvPr id="19" name="Rectangle 18">
            <a:extLst>
              <a:ext uri="{FF2B5EF4-FFF2-40B4-BE49-F238E27FC236}">
                <a16:creationId xmlns:a16="http://schemas.microsoft.com/office/drawing/2014/main" id="{8615784E-42D2-4E4D-A921-3768F2BFB594}"/>
              </a:ext>
            </a:extLst>
          </p:cNvPr>
          <p:cNvSpPr/>
          <p:nvPr/>
        </p:nvSpPr>
        <p:spPr>
          <a:xfrm>
            <a:off x="2116906" y="5819723"/>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on our energy usage </a:t>
            </a:r>
          </a:p>
        </p:txBody>
      </p:sp>
      <p:sp>
        <p:nvSpPr>
          <p:cNvPr id="20" name="Rectangle 19">
            <a:extLst>
              <a:ext uri="{FF2B5EF4-FFF2-40B4-BE49-F238E27FC236}">
                <a16:creationId xmlns:a16="http://schemas.microsoft.com/office/drawing/2014/main" id="{0EE86B12-B7F6-5743-A670-47B233F5D8C1}"/>
              </a:ext>
            </a:extLst>
          </p:cNvPr>
          <p:cNvSpPr/>
          <p:nvPr/>
        </p:nvSpPr>
        <p:spPr>
          <a:xfrm>
            <a:off x="6473425" y="2582375"/>
            <a:ext cx="3994699" cy="307777"/>
          </a:xfrm>
          <a:prstGeom prst="rect">
            <a:avLst/>
          </a:prstGeom>
        </p:spPr>
        <p:txBody>
          <a:bodyPr wrap="square">
            <a:spAutoFit/>
          </a:bodyPr>
          <a:lstStyle/>
          <a:p>
            <a:pPr lvl="0" algn="ctr"/>
            <a:r>
              <a:rPr lang="en-US" sz="1400" b="1">
                <a:solidFill>
                  <a:srgbClr val="005346"/>
                </a:solidFill>
                <a:latin typeface="Arial" panose="020B0604020202020204" pitchFamily="34" charset="0"/>
                <a:ea typeface="Sharp Sans Display No1 Semibold" pitchFamily="2" charset="77"/>
                <a:cs typeface="Arial" panose="020B0604020202020204" pitchFamily="34" charset="0"/>
              </a:rPr>
              <a:t>Reduced our carbon emissions by</a:t>
            </a:r>
          </a:p>
        </p:txBody>
      </p:sp>
      <p:sp>
        <p:nvSpPr>
          <p:cNvPr id="21" name="Rectangle 20">
            <a:extLst>
              <a:ext uri="{FF2B5EF4-FFF2-40B4-BE49-F238E27FC236}">
                <a16:creationId xmlns:a16="http://schemas.microsoft.com/office/drawing/2014/main" id="{8114A50F-E4CD-E545-A98F-72E3D3E059D7}"/>
              </a:ext>
            </a:extLst>
          </p:cNvPr>
          <p:cNvSpPr/>
          <p:nvPr/>
        </p:nvSpPr>
        <p:spPr>
          <a:xfrm>
            <a:off x="2102618" y="2548383"/>
            <a:ext cx="2755755"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23" name="Rectangle 22">
            <a:extLst>
              <a:ext uri="{FF2B5EF4-FFF2-40B4-BE49-F238E27FC236}">
                <a16:creationId xmlns:a16="http://schemas.microsoft.com/office/drawing/2014/main" id="{A2726830-2A93-D64B-B4E9-339CD0AB9F7F}"/>
              </a:ext>
            </a:extLst>
          </p:cNvPr>
          <p:cNvSpPr/>
          <p:nvPr/>
        </p:nvSpPr>
        <p:spPr>
          <a:xfrm>
            <a:off x="2116906" y="3707957"/>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 on energy costs</a:t>
            </a:r>
          </a:p>
        </p:txBody>
      </p:sp>
      <p:cxnSp>
        <p:nvCxnSpPr>
          <p:cNvPr id="25" name="Straight Connector 24">
            <a:extLst>
              <a:ext uri="{FF2B5EF4-FFF2-40B4-BE49-F238E27FC236}">
                <a16:creationId xmlns:a16="http://schemas.microsoft.com/office/drawing/2014/main" id="{3D76836E-2120-2E40-BFBC-FBF0A9D2AED5}"/>
              </a:ext>
            </a:extLst>
          </p:cNvPr>
          <p:cNvCxnSpPr>
            <a:cxnSpLocks/>
          </p:cNvCxnSpPr>
          <p:nvPr/>
        </p:nvCxnSpPr>
        <p:spPr>
          <a:xfrm>
            <a:off x="6089546" y="2428439"/>
            <a:ext cx="6454" cy="3915211"/>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00589F35-AC6F-0546-9C8B-371C64BF1362}"/>
              </a:ext>
            </a:extLst>
          </p:cNvPr>
          <p:cNvCxnSpPr>
            <a:cxnSpLocks/>
          </p:cNvCxnSpPr>
          <p:nvPr/>
        </p:nvCxnSpPr>
        <p:spPr>
          <a:xfrm>
            <a:off x="768272" y="4313524"/>
            <a:ext cx="1065545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1643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94CD8C-E87A-0D4D-B546-A544C79EC726}"/>
              </a:ext>
            </a:extLst>
          </p:cNvPr>
          <p:cNvSpPr/>
          <p:nvPr/>
        </p:nvSpPr>
        <p:spPr>
          <a:xfrm>
            <a:off x="5064369" y="2547339"/>
            <a:ext cx="5774790" cy="36565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 name="Content Placeholder 2">
            <a:extLst>
              <a:ext uri="{FF2B5EF4-FFF2-40B4-BE49-F238E27FC236}">
                <a16:creationId xmlns:a16="http://schemas.microsoft.com/office/drawing/2014/main" id="{D87D2973-05EB-0C42-A94D-6A1A6E452C01}"/>
              </a:ext>
            </a:extLst>
          </p:cNvPr>
          <p:cNvSpPr>
            <a:spLocks noGrp="1"/>
          </p:cNvSpPr>
          <p:nvPr>
            <p:ph idx="1"/>
          </p:nvPr>
        </p:nvSpPr>
        <p:spPr>
          <a:xfrm>
            <a:off x="1246163" y="2804351"/>
            <a:ext cx="3508717" cy="1711484"/>
          </a:xfrm>
        </p:spPr>
        <p:txBody>
          <a:bodyPr vert="horz" lIns="91440" tIns="45720" rIns="91440" bIns="45720" rtlCol="0" anchor="t">
            <a:normAutofit/>
          </a:bodyPr>
          <a:lstStyle/>
          <a:p>
            <a:r>
              <a:rPr lang="en-US" sz="2400">
                <a:latin typeface="Arial" panose="020B0604020202020204" pitchFamily="34" charset="0"/>
                <a:cs typeface="Arial" panose="020B0604020202020204" pitchFamily="34" charset="0"/>
              </a:rPr>
              <a:t>Example one</a:t>
            </a:r>
          </a:p>
          <a:p>
            <a:r>
              <a:rPr lang="en-US" sz="2400">
                <a:latin typeface="Arial" panose="020B0604020202020204" pitchFamily="34" charset="0"/>
                <a:cs typeface="Arial" panose="020B0604020202020204" pitchFamily="34" charset="0"/>
              </a:rPr>
              <a:t>Example two</a:t>
            </a:r>
          </a:p>
          <a:p>
            <a:r>
              <a:rPr lang="en-US" sz="2400">
                <a:latin typeface="Arial" panose="020B0604020202020204" pitchFamily="34" charset="0"/>
                <a:cs typeface="Arial" panose="020B0604020202020204" pitchFamily="34" charset="0"/>
              </a:rPr>
              <a:t>Example three</a:t>
            </a:r>
          </a:p>
          <a:p>
            <a:endParaRPr lang="en-US" sz="240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6DC671BC-6C6C-D746-BDB1-4FF453477ABB}"/>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Background pattern&#10;&#10;Description automatically generated">
            <a:extLst>
              <a:ext uri="{FF2B5EF4-FFF2-40B4-BE49-F238E27FC236}">
                <a16:creationId xmlns:a16="http://schemas.microsoft.com/office/drawing/2014/main" id="{6F1C2418-6852-204C-A9D6-D1030C33ACA1}"/>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8" name="Subtitle 2">
            <a:extLst>
              <a:ext uri="{FF2B5EF4-FFF2-40B4-BE49-F238E27FC236}">
                <a16:creationId xmlns:a16="http://schemas.microsoft.com/office/drawing/2014/main" id="{D6D5FD67-5819-CC49-930A-D9CA5ED3B507}"/>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Savings in action!</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Content Placeholder 2">
            <a:extLst>
              <a:ext uri="{FF2B5EF4-FFF2-40B4-BE49-F238E27FC236}">
                <a16:creationId xmlns:a16="http://schemas.microsoft.com/office/drawing/2014/main" id="{456E28CA-559A-3D41-935E-5D04342E0451}"/>
              </a:ext>
            </a:extLst>
          </p:cNvPr>
          <p:cNvSpPr txBox="1">
            <a:spLocks/>
          </p:cNvSpPr>
          <p:nvPr/>
        </p:nvSpPr>
        <p:spPr>
          <a:xfrm>
            <a:off x="0" y="1334421"/>
            <a:ext cx="12191999" cy="7769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2400" b="1">
                <a:solidFill>
                  <a:srgbClr val="0B82C6"/>
                </a:solidFill>
                <a:latin typeface="Arial" panose="020B0604020202020204" pitchFamily="34" charset="0"/>
                <a:cs typeface="Arial" panose="020B0604020202020204" pitchFamily="34" charset="0"/>
              </a:rPr>
              <a:t>We’re reinvesting our energy savings into our school. Here’s how:</a:t>
            </a:r>
          </a:p>
          <a:p>
            <a:pPr marL="0" indent="0" algn="ctr">
              <a:lnSpc>
                <a:spcPct val="160000"/>
              </a:lnSpc>
              <a:buNone/>
            </a:pPr>
            <a:endParaRPr lang="en-US" sz="2400" b="1">
              <a:solidFill>
                <a:srgbClr val="0B82C6"/>
              </a:solidFill>
              <a:latin typeface="Arial" panose="020B0604020202020204" pitchFamily="34" charset="0"/>
              <a:cs typeface="Arial" panose="020B0604020202020204" pitchFamily="34" charset="0"/>
            </a:endParaRPr>
          </a:p>
        </p:txBody>
      </p:sp>
      <p:grpSp>
        <p:nvGrpSpPr>
          <p:cNvPr id="14" name="Group 13">
            <a:extLst>
              <a:ext uri="{FF2B5EF4-FFF2-40B4-BE49-F238E27FC236}">
                <a16:creationId xmlns:a16="http://schemas.microsoft.com/office/drawing/2014/main" id="{B99748E4-1CE9-2541-93A2-6C0515011C25}"/>
              </a:ext>
            </a:extLst>
          </p:cNvPr>
          <p:cNvGrpSpPr/>
          <p:nvPr/>
        </p:nvGrpSpPr>
        <p:grpSpPr>
          <a:xfrm>
            <a:off x="1352841" y="4951829"/>
            <a:ext cx="6869721" cy="1252023"/>
            <a:chOff x="1139484" y="5162843"/>
            <a:chExt cx="6869721" cy="1252023"/>
          </a:xfrm>
        </p:grpSpPr>
        <p:sp>
          <p:nvSpPr>
            <p:cNvPr id="13" name="Rectangle 12">
              <a:extLst>
                <a:ext uri="{FF2B5EF4-FFF2-40B4-BE49-F238E27FC236}">
                  <a16:creationId xmlns:a16="http://schemas.microsoft.com/office/drawing/2014/main" id="{0CC790F7-41D5-EF42-AA3A-F0BB13CFDCB1}"/>
                </a:ext>
              </a:extLst>
            </p:cNvPr>
            <p:cNvSpPr/>
            <p:nvPr/>
          </p:nvSpPr>
          <p:spPr>
            <a:xfrm>
              <a:off x="1139484" y="5162843"/>
              <a:ext cx="6869721" cy="125202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F319D29-DDCC-A149-B573-7879505404C5}"/>
                </a:ext>
              </a:extLst>
            </p:cNvPr>
            <p:cNvSpPr/>
            <p:nvPr/>
          </p:nvSpPr>
          <p:spPr>
            <a:xfrm>
              <a:off x="1246163" y="5316003"/>
              <a:ext cx="6763042" cy="898235"/>
            </a:xfrm>
            <a:prstGeom prst="rect">
              <a:avLst/>
            </a:prstGeom>
          </p:spPr>
          <p:txBody>
            <a:bodyPr wrap="square">
              <a:spAutoFit/>
            </a:bodyPr>
            <a:lstStyle/>
            <a:p>
              <a:pPr lvl="0">
                <a:lnSpc>
                  <a:spcPct val="150000"/>
                </a:lnSpc>
                <a:defRPr/>
              </a:pPr>
              <a:r>
                <a:rPr lang="en-US" sz="1200" b="1">
                  <a:latin typeface="Arial" panose="020B0604020202020204" pitchFamily="34" charset="0"/>
                  <a:cs typeface="Arial" panose="020B0604020202020204" pitchFamily="34" charset="0"/>
                </a:rPr>
                <a:t>Hey schools!</a:t>
              </a:r>
              <a:r>
                <a:rPr lang="en-US" sz="1200">
                  <a:latin typeface="Arial" panose="020B0604020202020204" pitchFamily="34" charset="0"/>
                  <a:cs typeface="Arial" panose="020B0604020202020204" pitchFamily="34" charset="0"/>
                </a:rPr>
                <a:t> This slide is optional. Use it to share what you plan to do with the money your school saved on energy this year. Do you plan to buy new textbooks, upgrade science lab equipment or hire more staff? Share how your energy savings is being reinvested in your school!</a:t>
              </a:r>
            </a:p>
          </p:txBody>
        </p:sp>
      </p:grpSp>
    </p:spTree>
    <p:extLst>
      <p:ext uri="{BB962C8B-B14F-4D97-AF65-F5344CB8AC3E}">
        <p14:creationId xmlns:p14="http://schemas.microsoft.com/office/powerpoint/2010/main" val="2229378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#1]</a:t>
            </a:r>
            <a:endParaRPr lang="en-US" sz="4800" b="1" dirty="0">
              <a:solidFill>
                <a:schemeClr val="bg1"/>
              </a:solidFill>
              <a:latin typeface="Atma" pitchFamily="2" charset="77"/>
              <a:ea typeface="Sharp Sans Display No1 Medium" pitchFamily="2" charset="77"/>
              <a:cs typeface="Atma" pitchFamily="2" charset="77"/>
            </a:endParaRPr>
          </a:p>
        </p:txBody>
      </p:sp>
      <p:sp>
        <p:nvSpPr>
          <p:cNvPr id="9" name="Rectangle 8">
            <a:extLst>
              <a:ext uri="{FF2B5EF4-FFF2-40B4-BE49-F238E27FC236}">
                <a16:creationId xmlns:a16="http://schemas.microsoft.com/office/drawing/2014/main" id="{1B4CDE10-AEF0-C141-AECD-5C3F024150C9}"/>
              </a:ext>
            </a:extLst>
          </p:cNvPr>
          <p:cNvSpPr/>
          <p:nvPr/>
        </p:nvSpPr>
        <p:spPr>
          <a:xfrm>
            <a:off x="1834814" y="1530353"/>
            <a:ext cx="8522369"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0" name="Content Placeholder 2">
            <a:extLst>
              <a:ext uri="{FF2B5EF4-FFF2-40B4-BE49-F238E27FC236}">
                <a16:creationId xmlns:a16="http://schemas.microsoft.com/office/drawing/2014/main" id="{AA15897F-E04C-2C4F-A73D-C9B6863C0D29}"/>
              </a:ext>
            </a:extLst>
          </p:cNvPr>
          <p:cNvSpPr txBox="1">
            <a:spLocks/>
          </p:cNvSpPr>
          <p:nvPr/>
        </p:nvSpPr>
        <p:spPr>
          <a:xfrm>
            <a:off x="1834814" y="6021236"/>
            <a:ext cx="8522370"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188286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31D9235-1075-DA49-A534-ED8981FF55ED}"/>
              </a:ext>
            </a:extLst>
          </p:cNvPr>
          <p:cNvSpPr/>
          <p:nvPr/>
        </p:nvSpPr>
        <p:spPr>
          <a:xfrm>
            <a:off x="731792"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#2]</a:t>
            </a:r>
            <a:endParaRPr lang="en-US" sz="4800" b="1" dirty="0">
              <a:solidFill>
                <a:schemeClr val="bg1"/>
              </a:solidFill>
              <a:latin typeface="Arial"/>
              <a:ea typeface="Sharp Sans Display No1 Medium" pitchFamily="2" charset="77"/>
              <a:cs typeface="Arial"/>
            </a:endParaRPr>
          </a:p>
        </p:txBody>
      </p:sp>
      <p:sp>
        <p:nvSpPr>
          <p:cNvPr id="10" name="Rectangle 9">
            <a:extLst>
              <a:ext uri="{FF2B5EF4-FFF2-40B4-BE49-F238E27FC236}">
                <a16:creationId xmlns:a16="http://schemas.microsoft.com/office/drawing/2014/main" id="{D3A5A657-67E2-084F-8B97-AE47AF632663}"/>
              </a:ext>
            </a:extLst>
          </p:cNvPr>
          <p:cNvSpPr/>
          <p:nvPr/>
        </p:nvSpPr>
        <p:spPr>
          <a:xfrm>
            <a:off x="4329430"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1" name="Rectangle 10">
            <a:extLst>
              <a:ext uri="{FF2B5EF4-FFF2-40B4-BE49-F238E27FC236}">
                <a16:creationId xmlns:a16="http://schemas.microsoft.com/office/drawing/2014/main" id="{ABBD0F6F-5890-164C-A900-A45D98A0DE32}"/>
              </a:ext>
            </a:extLst>
          </p:cNvPr>
          <p:cNvSpPr/>
          <p:nvPr/>
        </p:nvSpPr>
        <p:spPr>
          <a:xfrm>
            <a:off x="7927068"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717DCBC5-F7B7-DB4C-A882-F13BA3F00A5E}"/>
              </a:ext>
            </a:extLst>
          </p:cNvPr>
          <p:cNvSpPr txBox="1">
            <a:spLocks/>
          </p:cNvSpPr>
          <p:nvPr/>
        </p:nvSpPr>
        <p:spPr>
          <a:xfrm>
            <a:off x="731792"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3" name="Content Placeholder 2">
            <a:extLst>
              <a:ext uri="{FF2B5EF4-FFF2-40B4-BE49-F238E27FC236}">
                <a16:creationId xmlns:a16="http://schemas.microsoft.com/office/drawing/2014/main" id="{EDC613B3-0866-3F44-8B78-5A01C92C0F27}"/>
              </a:ext>
            </a:extLst>
          </p:cNvPr>
          <p:cNvSpPr txBox="1">
            <a:spLocks/>
          </p:cNvSpPr>
          <p:nvPr/>
        </p:nvSpPr>
        <p:spPr>
          <a:xfrm>
            <a:off x="4329431"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4" name="Content Placeholder 2">
            <a:extLst>
              <a:ext uri="{FF2B5EF4-FFF2-40B4-BE49-F238E27FC236}">
                <a16:creationId xmlns:a16="http://schemas.microsoft.com/office/drawing/2014/main" id="{13FDA5FE-72FC-CC46-AC35-9A0B0D55BA63}"/>
              </a:ext>
            </a:extLst>
          </p:cNvPr>
          <p:cNvSpPr txBox="1">
            <a:spLocks/>
          </p:cNvSpPr>
          <p:nvPr/>
        </p:nvSpPr>
        <p:spPr>
          <a:xfrm>
            <a:off x="7927070"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3869885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8BDBFA4-337A-3548-8877-374C6D0DCCFE}"/>
              </a:ext>
            </a:extLst>
          </p:cNvPr>
          <p:cNvSpPr/>
          <p:nvPr/>
        </p:nvSpPr>
        <p:spPr>
          <a:xfrm>
            <a:off x="932447" y="1764886"/>
            <a:ext cx="10327105" cy="38693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7" name="Content Placeholder 2">
            <a:extLst>
              <a:ext uri="{FF2B5EF4-FFF2-40B4-BE49-F238E27FC236}">
                <a16:creationId xmlns:a16="http://schemas.microsoft.com/office/drawing/2014/main" id="{058937AF-322C-7349-AAFD-27F1A6CB7216}"/>
              </a:ext>
            </a:extLst>
          </p:cNvPr>
          <p:cNvSpPr txBox="1">
            <a:spLocks/>
          </p:cNvSpPr>
          <p:nvPr/>
        </p:nvSpPr>
        <p:spPr>
          <a:xfrm>
            <a:off x="932447" y="5670297"/>
            <a:ext cx="1032710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Name]</a:t>
            </a:r>
          </a:p>
        </p:txBody>
      </p:sp>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Tree>
    <p:extLst>
      <p:ext uri="{BB962C8B-B14F-4D97-AF65-F5344CB8AC3E}">
        <p14:creationId xmlns:p14="http://schemas.microsoft.com/office/powerpoint/2010/main" val="2789501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688298"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688298"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536429"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536429"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384561"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384561"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277662"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277662"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33086922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784486"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784485"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632617"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632616"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480749"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480748"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373850"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373849"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7" name="Rectangle 26">
            <a:extLst>
              <a:ext uri="{FF2B5EF4-FFF2-40B4-BE49-F238E27FC236}">
                <a16:creationId xmlns:a16="http://schemas.microsoft.com/office/drawing/2014/main" id="{E6F6E673-1CCF-4B41-AE3F-3897E881EA43}"/>
              </a:ext>
            </a:extLst>
          </p:cNvPr>
          <p:cNvSpPr/>
          <p:nvPr/>
        </p:nvSpPr>
        <p:spPr>
          <a:xfrm>
            <a:off x="784486"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28" name="Content Placeholder 2">
            <a:extLst>
              <a:ext uri="{FF2B5EF4-FFF2-40B4-BE49-F238E27FC236}">
                <a16:creationId xmlns:a16="http://schemas.microsoft.com/office/drawing/2014/main" id="{643F1610-1518-8848-B0CD-F23D099C881C}"/>
              </a:ext>
            </a:extLst>
          </p:cNvPr>
          <p:cNvSpPr txBox="1">
            <a:spLocks/>
          </p:cNvSpPr>
          <p:nvPr/>
        </p:nvSpPr>
        <p:spPr>
          <a:xfrm>
            <a:off x="784485"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9" name="Rectangle 28">
            <a:extLst>
              <a:ext uri="{FF2B5EF4-FFF2-40B4-BE49-F238E27FC236}">
                <a16:creationId xmlns:a16="http://schemas.microsoft.com/office/drawing/2014/main" id="{3790971A-28E1-3941-816B-F6BD74D3FA04}"/>
              </a:ext>
            </a:extLst>
          </p:cNvPr>
          <p:cNvSpPr/>
          <p:nvPr/>
        </p:nvSpPr>
        <p:spPr>
          <a:xfrm>
            <a:off x="3632617"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0" name="Content Placeholder 2">
            <a:extLst>
              <a:ext uri="{FF2B5EF4-FFF2-40B4-BE49-F238E27FC236}">
                <a16:creationId xmlns:a16="http://schemas.microsoft.com/office/drawing/2014/main" id="{C69BFD9D-BCE3-D34D-8823-BA559F71EA92}"/>
              </a:ext>
            </a:extLst>
          </p:cNvPr>
          <p:cNvSpPr txBox="1">
            <a:spLocks/>
          </p:cNvSpPr>
          <p:nvPr/>
        </p:nvSpPr>
        <p:spPr>
          <a:xfrm>
            <a:off x="3632616"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1" name="Rectangle 30">
            <a:extLst>
              <a:ext uri="{FF2B5EF4-FFF2-40B4-BE49-F238E27FC236}">
                <a16:creationId xmlns:a16="http://schemas.microsoft.com/office/drawing/2014/main" id="{AE4E16BD-DA36-8149-B7C2-EA90057155B4}"/>
              </a:ext>
            </a:extLst>
          </p:cNvPr>
          <p:cNvSpPr/>
          <p:nvPr/>
        </p:nvSpPr>
        <p:spPr>
          <a:xfrm>
            <a:off x="6480749"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2" name="Content Placeholder 2">
            <a:extLst>
              <a:ext uri="{FF2B5EF4-FFF2-40B4-BE49-F238E27FC236}">
                <a16:creationId xmlns:a16="http://schemas.microsoft.com/office/drawing/2014/main" id="{3934E481-5DEB-4B4A-BDC0-1B99D9D383B5}"/>
              </a:ext>
            </a:extLst>
          </p:cNvPr>
          <p:cNvSpPr txBox="1">
            <a:spLocks/>
          </p:cNvSpPr>
          <p:nvPr/>
        </p:nvSpPr>
        <p:spPr>
          <a:xfrm>
            <a:off x="6480748"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3" name="Rectangle 32">
            <a:extLst>
              <a:ext uri="{FF2B5EF4-FFF2-40B4-BE49-F238E27FC236}">
                <a16:creationId xmlns:a16="http://schemas.microsoft.com/office/drawing/2014/main" id="{105AF57C-AE2C-CC42-BB58-E21F91601AD6}"/>
              </a:ext>
            </a:extLst>
          </p:cNvPr>
          <p:cNvSpPr/>
          <p:nvPr/>
        </p:nvSpPr>
        <p:spPr>
          <a:xfrm>
            <a:off x="9373850"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4" name="Content Placeholder 2">
            <a:extLst>
              <a:ext uri="{FF2B5EF4-FFF2-40B4-BE49-F238E27FC236}">
                <a16:creationId xmlns:a16="http://schemas.microsoft.com/office/drawing/2014/main" id="{101FFD7D-D13E-794C-A3AA-5DD8DFDCCD23}"/>
              </a:ext>
            </a:extLst>
          </p:cNvPr>
          <p:cNvSpPr txBox="1">
            <a:spLocks/>
          </p:cNvSpPr>
          <p:nvPr/>
        </p:nvSpPr>
        <p:spPr>
          <a:xfrm>
            <a:off x="9373849"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1667561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25DACA-BFD3-3E46-9C3D-0CA5106BFEB8}"/>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Background pattern&#10;&#10;Description automatically generated">
            <a:extLst>
              <a:ext uri="{FF2B5EF4-FFF2-40B4-BE49-F238E27FC236}">
                <a16:creationId xmlns:a16="http://schemas.microsoft.com/office/drawing/2014/main" id="{C8A950C9-C2E1-F043-AC1D-CA258282A95A}"/>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64169" y="-1057499"/>
            <a:ext cx="12015537" cy="6807826"/>
          </a:xfrm>
          <a:prstGeom prst="rect">
            <a:avLst/>
          </a:prstGeom>
        </p:spPr>
      </p:pic>
      <p:sp>
        <p:nvSpPr>
          <p:cNvPr id="4" name="Rectangle 3">
            <a:extLst>
              <a:ext uri="{FF2B5EF4-FFF2-40B4-BE49-F238E27FC236}">
                <a16:creationId xmlns:a16="http://schemas.microsoft.com/office/drawing/2014/main" id="{C2A446E4-06B8-8344-91D4-EFD1DEB16E33}"/>
              </a:ext>
            </a:extLst>
          </p:cNvPr>
          <p:cNvSpPr/>
          <p:nvPr/>
        </p:nvSpPr>
        <p:spPr>
          <a:xfrm>
            <a:off x="-57151" y="5786087"/>
            <a:ext cx="12315825"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8" name="Subtitle 2">
            <a:extLst>
              <a:ext uri="{FF2B5EF4-FFF2-40B4-BE49-F238E27FC236}">
                <a16:creationId xmlns:a16="http://schemas.microsoft.com/office/drawing/2014/main" id="{A8F740D2-0CF4-7B4F-9069-36EE87A41CE9}"/>
              </a:ext>
            </a:extLst>
          </p:cNvPr>
          <p:cNvSpPr txBox="1">
            <a:spLocks/>
          </p:cNvSpPr>
          <p:nvPr/>
        </p:nvSpPr>
        <p:spPr>
          <a:xfrm>
            <a:off x="1481136" y="2579922"/>
            <a:ext cx="9229725" cy="84907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a:solidFill>
                  <a:schemeClr val="bg1"/>
                </a:solidFill>
                <a:latin typeface="Arial" panose="020B0604020202020204" pitchFamily="34" charset="0"/>
                <a:ea typeface="Sharp Sans Display No1 Semibold" pitchFamily="2" charset="77"/>
                <a:cs typeface="Arial" panose="020B0604020202020204" pitchFamily="34" charset="0"/>
              </a:rPr>
              <a:t>Thank you for your support!</a:t>
            </a:r>
            <a:endParaRPr lang="en-US" sz="4800" b="1">
              <a:solidFill>
                <a:schemeClr val="bg1"/>
              </a:solidFill>
              <a:latin typeface="Atma" pitchFamily="2" charset="77"/>
              <a:ea typeface="Sharp Sans Display No1 Medium" pitchFamily="2" charset="77"/>
              <a:cs typeface="Atma" pitchFamily="2" charset="77"/>
            </a:endParaRPr>
          </a:p>
        </p:txBody>
      </p:sp>
      <p:sp>
        <p:nvSpPr>
          <p:cNvPr id="6" name="TextBox 5">
            <a:extLst>
              <a:ext uri="{FF2B5EF4-FFF2-40B4-BE49-F238E27FC236}">
                <a16:creationId xmlns:a16="http://schemas.microsoft.com/office/drawing/2014/main" id="{8E6B192F-5F44-B14C-BE71-3E1D561D0523}"/>
              </a:ext>
            </a:extLst>
          </p:cNvPr>
          <p:cNvSpPr txBox="1"/>
          <p:nvPr/>
        </p:nvSpPr>
        <p:spPr>
          <a:xfrm>
            <a:off x="1859831" y="6121424"/>
            <a:ext cx="3048670"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pic>
        <p:nvPicPr>
          <p:cNvPr id="7" name="Picture 6">
            <a:extLst>
              <a:ext uri="{FF2B5EF4-FFF2-40B4-BE49-F238E27FC236}">
                <a16:creationId xmlns:a16="http://schemas.microsoft.com/office/drawing/2014/main" id="{637C5357-5ABC-634F-9038-B83D80957781}"/>
              </a:ext>
            </a:extLst>
          </p:cNvPr>
          <p:cNvPicPr>
            <a:picLocks noChangeAspect="1"/>
          </p:cNvPicPr>
          <p:nvPr/>
        </p:nvPicPr>
        <p:blipFill>
          <a:blip r:embed="rId3"/>
          <a:stretch>
            <a:fillRect/>
          </a:stretch>
        </p:blipFill>
        <p:spPr>
          <a:xfrm>
            <a:off x="4914986" y="6075317"/>
            <a:ext cx="5329052" cy="451615"/>
          </a:xfrm>
          <a:prstGeom prst="rect">
            <a:avLst/>
          </a:prstGeom>
        </p:spPr>
      </p:pic>
    </p:spTree>
    <p:extLst>
      <p:ext uri="{BB962C8B-B14F-4D97-AF65-F5344CB8AC3E}">
        <p14:creationId xmlns:p14="http://schemas.microsoft.com/office/powerpoint/2010/main" val="32490741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8A0A8EE8DF64F489663A474BEA7A270" ma:contentTypeVersion="13" ma:contentTypeDescription="Create a new document." ma:contentTypeScope="" ma:versionID="4f50e48e363fe29956b7c598d9984a6a">
  <xsd:schema xmlns:xsd="http://www.w3.org/2001/XMLSchema" xmlns:xs="http://www.w3.org/2001/XMLSchema" xmlns:p="http://schemas.microsoft.com/office/2006/metadata/properties" xmlns:ns2="7b2a67ef-07a4-4f7c-9ebc-909c86f85f8c" xmlns:ns3="b8afb11a-e85c-4c50-aa83-d75040a9d969" targetNamespace="http://schemas.microsoft.com/office/2006/metadata/properties" ma:root="true" ma:fieldsID="89b39246f7df78156cfb12b6dd07be73" ns2:_="" ns3:_="">
    <xsd:import namespace="7b2a67ef-07a4-4f7c-9ebc-909c86f85f8c"/>
    <xsd:import namespace="b8afb11a-e85c-4c50-aa83-d75040a9d96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b2a67ef-07a4-4f7c-9ebc-909c86f85f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8afb11a-e85c-4c50-aa83-d75040a9d969"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CF82A75-E8ED-43F0-8D60-4EAFAAA7922F}">
  <ds:schemaRefs>
    <ds:schemaRef ds:uri="7b2a67ef-07a4-4f7c-9ebc-909c86f85f8c"/>
    <ds:schemaRef ds:uri="b8afb11a-e85c-4c50-aa83-d75040a9d96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E74684C6-EC86-4B33-A6BE-5F83ECB8405D}">
  <ds:schemaRefs>
    <ds:schemaRef ds:uri="7b2a67ef-07a4-4f7c-9ebc-909c86f85f8c"/>
    <ds:schemaRef ds:uri="b8afb11a-e85c-4c50-aa83-d75040a9d96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57983430-77FC-4D0E-AE7C-8AFA8300C65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14</TotalTime>
  <Words>603</Words>
  <Application>Microsoft Macintosh PowerPoint</Application>
  <PresentationFormat>Widescreen</PresentationFormat>
  <Paragraphs>94</Paragraphs>
  <Slides>12</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Atma</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School Uplift Celebration</dc:title>
  <dc:creator>Katie Barkley</dc:creator>
  <cp:lastModifiedBy>Brian Donnenwirth</cp:lastModifiedBy>
  <cp:revision>77</cp:revision>
  <dcterms:created xsi:type="dcterms:W3CDTF">2022-02-10T15:45:44Z</dcterms:created>
  <dcterms:modified xsi:type="dcterms:W3CDTF">2022-03-30T20:21:00Z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0x010100C8A0A8EE8DF64F489663A474BEA7A270</vt:lpwstr>
  </property>
</Properties>
</file>